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6" r:id="rId2"/>
    <p:sldId id="315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8" r:id="rId11"/>
    <p:sldId id="271" r:id="rId12"/>
    <p:sldId id="273" r:id="rId13"/>
    <p:sldId id="274" r:id="rId14"/>
    <p:sldId id="285" r:id="rId15"/>
    <p:sldId id="275" r:id="rId16"/>
    <p:sldId id="277" r:id="rId17"/>
    <p:sldId id="286" r:id="rId18"/>
    <p:sldId id="276" r:id="rId19"/>
    <p:sldId id="303" r:id="rId20"/>
    <p:sldId id="266" r:id="rId21"/>
    <p:sldId id="278" r:id="rId22"/>
    <p:sldId id="279" r:id="rId23"/>
    <p:sldId id="281" r:id="rId24"/>
    <p:sldId id="282" r:id="rId25"/>
    <p:sldId id="283" r:id="rId26"/>
    <p:sldId id="287" r:id="rId27"/>
    <p:sldId id="280" r:id="rId28"/>
    <p:sldId id="267" r:id="rId29"/>
    <p:sldId id="284" r:id="rId30"/>
    <p:sldId id="288" r:id="rId31"/>
    <p:sldId id="290" r:id="rId32"/>
    <p:sldId id="304" r:id="rId33"/>
    <p:sldId id="305" r:id="rId34"/>
    <p:sldId id="306" r:id="rId35"/>
    <p:sldId id="307" r:id="rId36"/>
    <p:sldId id="289" r:id="rId37"/>
    <p:sldId id="309" r:id="rId38"/>
    <p:sldId id="308" r:id="rId39"/>
    <p:sldId id="310" r:id="rId40"/>
    <p:sldId id="338" r:id="rId41"/>
    <p:sldId id="314" r:id="rId42"/>
    <p:sldId id="311" r:id="rId43"/>
    <p:sldId id="312" r:id="rId44"/>
    <p:sldId id="313" r:id="rId45"/>
    <p:sldId id="291" r:id="rId46"/>
    <p:sldId id="316" r:id="rId47"/>
    <p:sldId id="319" r:id="rId48"/>
    <p:sldId id="317" r:id="rId49"/>
    <p:sldId id="318" r:id="rId50"/>
    <p:sldId id="292" r:id="rId51"/>
    <p:sldId id="322" r:id="rId52"/>
    <p:sldId id="320" r:id="rId53"/>
    <p:sldId id="321" r:id="rId54"/>
    <p:sldId id="294" r:id="rId55"/>
    <p:sldId id="325" r:id="rId56"/>
    <p:sldId id="326" r:id="rId57"/>
    <p:sldId id="327" r:id="rId58"/>
    <p:sldId id="328" r:id="rId59"/>
    <p:sldId id="293" r:id="rId60"/>
    <p:sldId id="330" r:id="rId61"/>
    <p:sldId id="331" r:id="rId62"/>
    <p:sldId id="329" r:id="rId63"/>
    <p:sldId id="332" r:id="rId64"/>
    <p:sldId id="333" r:id="rId65"/>
    <p:sldId id="295" r:id="rId66"/>
    <p:sldId id="336" r:id="rId67"/>
    <p:sldId id="337" r:id="rId68"/>
    <p:sldId id="335" r:id="rId69"/>
    <p:sldId id="298" r:id="rId70"/>
    <p:sldId id="299" r:id="rId71"/>
    <p:sldId id="301" r:id="rId72"/>
    <p:sldId id="323" r:id="rId73"/>
    <p:sldId id="302" r:id="rId74"/>
    <p:sldId id="324" r:id="rId75"/>
    <p:sldId id="265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00" autoAdjust="0"/>
    <p:restoredTop sz="75504" autoAdjust="0"/>
  </p:normalViewPr>
  <p:slideViewPr>
    <p:cSldViewPr snapToGrid="0">
      <p:cViewPr>
        <p:scale>
          <a:sx n="50" d="100"/>
          <a:sy n="50" d="100"/>
        </p:scale>
        <p:origin x="144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talks\ImNotLazy\moores%20law%20with%20babbage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Moore's Law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Year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tx1"/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Sheet1!$B$2:$B$47</c:f>
              <c:numCache>
                <c:formatCode>0.00E+00</c:formatCode>
                <c:ptCount val="46"/>
                <c:pt idx="0">
                  <c:v>5.8200000000000002E-6</c:v>
                </c:pt>
                <c:pt idx="1">
                  <c:v>1.2999999999999999E-4</c:v>
                </c:pt>
                <c:pt idx="2">
                  <c:v>5.7899999999999998E-5</c:v>
                </c:pt>
                <c:pt idx="3">
                  <c:v>1.06E-3</c:v>
                </c:pt>
                <c:pt idx="4">
                  <c:v>6.9899999999999997E-4</c:v>
                </c:pt>
                <c:pt idx="5">
                  <c:v>8.5500000000000003E-3</c:v>
                </c:pt>
                <c:pt idx="6">
                  <c:v>1.43E-2</c:v>
                </c:pt>
                <c:pt idx="7">
                  <c:v>4.6300000000000001E-2</c:v>
                </c:pt>
                <c:pt idx="8">
                  <c:v>5.31</c:v>
                </c:pt>
                <c:pt idx="9">
                  <c:v>0.79800000000000004</c:v>
                </c:pt>
                <c:pt idx="10">
                  <c:v>0.37</c:v>
                </c:pt>
                <c:pt idx="11">
                  <c:v>1.84</c:v>
                </c:pt>
                <c:pt idx="12">
                  <c:v>1.04</c:v>
                </c:pt>
                <c:pt idx="13">
                  <c:v>1.43</c:v>
                </c:pt>
                <c:pt idx="14">
                  <c:v>6.1</c:v>
                </c:pt>
                <c:pt idx="15">
                  <c:v>11.9</c:v>
                </c:pt>
                <c:pt idx="16">
                  <c:v>0.36699999999999999</c:v>
                </c:pt>
                <c:pt idx="17">
                  <c:v>16.5</c:v>
                </c:pt>
                <c:pt idx="18">
                  <c:v>3.44</c:v>
                </c:pt>
                <c:pt idx="19">
                  <c:v>0.32600000000000001</c:v>
                </c:pt>
                <c:pt idx="20">
                  <c:v>0.91400000000000003</c:v>
                </c:pt>
                <c:pt idx="21">
                  <c:v>1.51</c:v>
                </c:pt>
                <c:pt idx="22">
                  <c:v>152</c:v>
                </c:pt>
                <c:pt idx="23">
                  <c:v>283</c:v>
                </c:pt>
                <c:pt idx="24">
                  <c:v>29.4</c:v>
                </c:pt>
                <c:pt idx="25">
                  <c:v>159</c:v>
                </c:pt>
                <c:pt idx="26">
                  <c:v>483</c:v>
                </c:pt>
                <c:pt idx="27">
                  <c:v>1790</c:v>
                </c:pt>
                <c:pt idx="28">
                  <c:v>49.7</c:v>
                </c:pt>
                <c:pt idx="29">
                  <c:v>214</c:v>
                </c:pt>
                <c:pt idx="30">
                  <c:v>729</c:v>
                </c:pt>
                <c:pt idx="31">
                  <c:v>3400</c:v>
                </c:pt>
                <c:pt idx="32">
                  <c:v>10600</c:v>
                </c:pt>
                <c:pt idx="33">
                  <c:v>777</c:v>
                </c:pt>
                <c:pt idx="34">
                  <c:v>3720</c:v>
                </c:pt>
                <c:pt idx="35">
                  <c:v>26900</c:v>
                </c:pt>
                <c:pt idx="36">
                  <c:v>1110</c:v>
                </c:pt>
                <c:pt idx="37">
                  <c:v>5620</c:v>
                </c:pt>
                <c:pt idx="38">
                  <c:v>127000</c:v>
                </c:pt>
                <c:pt idx="39">
                  <c:v>86300</c:v>
                </c:pt>
                <c:pt idx="40">
                  <c:v>85000</c:v>
                </c:pt>
                <c:pt idx="41">
                  <c:v>538000</c:v>
                </c:pt>
                <c:pt idx="42">
                  <c:v>233000</c:v>
                </c:pt>
                <c:pt idx="43">
                  <c:v>3550000</c:v>
                </c:pt>
                <c:pt idx="44">
                  <c:v>48100000</c:v>
                </c:pt>
                <c:pt idx="45">
                  <c:v>133000000</c:v>
                </c:pt>
              </c:numCache>
            </c:numRef>
          </c:xVal>
          <c:yVal>
            <c:numRef>
              <c:f>Sheet1!$C$2:$C$47</c:f>
              <c:numCache>
                <c:formatCode>General</c:formatCode>
                <c:ptCount val="46"/>
                <c:pt idx="0">
                  <c:v>1900</c:v>
                </c:pt>
                <c:pt idx="1">
                  <c:v>1908</c:v>
                </c:pt>
                <c:pt idx="2">
                  <c:v>1911</c:v>
                </c:pt>
                <c:pt idx="3">
                  <c:v>1919</c:v>
                </c:pt>
                <c:pt idx="4">
                  <c:v>1928</c:v>
                </c:pt>
                <c:pt idx="5">
                  <c:v>1939</c:v>
                </c:pt>
                <c:pt idx="6">
                  <c:v>1940</c:v>
                </c:pt>
                <c:pt idx="7">
                  <c:v>1941</c:v>
                </c:pt>
                <c:pt idx="8">
                  <c:v>1943</c:v>
                </c:pt>
                <c:pt idx="9">
                  <c:v>1946</c:v>
                </c:pt>
                <c:pt idx="10">
                  <c:v>1948</c:v>
                </c:pt>
                <c:pt idx="11">
                  <c:v>1949</c:v>
                </c:pt>
                <c:pt idx="12">
                  <c:v>1949</c:v>
                </c:pt>
                <c:pt idx="13">
                  <c:v>1951</c:v>
                </c:pt>
                <c:pt idx="14">
                  <c:v>1953</c:v>
                </c:pt>
                <c:pt idx="15">
                  <c:v>1953</c:v>
                </c:pt>
                <c:pt idx="16">
                  <c:v>1954</c:v>
                </c:pt>
                <c:pt idx="17">
                  <c:v>1955</c:v>
                </c:pt>
                <c:pt idx="18">
                  <c:v>1955</c:v>
                </c:pt>
                <c:pt idx="19">
                  <c:v>1958</c:v>
                </c:pt>
                <c:pt idx="20">
                  <c:v>1958</c:v>
                </c:pt>
                <c:pt idx="21">
                  <c:v>1960</c:v>
                </c:pt>
                <c:pt idx="22">
                  <c:v>1960</c:v>
                </c:pt>
                <c:pt idx="23">
                  <c:v>1961</c:v>
                </c:pt>
                <c:pt idx="24">
                  <c:v>1962</c:v>
                </c:pt>
                <c:pt idx="25">
                  <c:v>1964</c:v>
                </c:pt>
                <c:pt idx="26">
                  <c:v>1965</c:v>
                </c:pt>
                <c:pt idx="27">
                  <c:v>1965</c:v>
                </c:pt>
                <c:pt idx="28">
                  <c:v>1966</c:v>
                </c:pt>
                <c:pt idx="29">
                  <c:v>1968</c:v>
                </c:pt>
                <c:pt idx="30">
                  <c:v>1973</c:v>
                </c:pt>
                <c:pt idx="31">
                  <c:v>1973</c:v>
                </c:pt>
                <c:pt idx="32">
                  <c:v>1975</c:v>
                </c:pt>
                <c:pt idx="33">
                  <c:v>1976</c:v>
                </c:pt>
                <c:pt idx="34">
                  <c:v>1977</c:v>
                </c:pt>
                <c:pt idx="35">
                  <c:v>1977</c:v>
                </c:pt>
                <c:pt idx="36">
                  <c:v>1979</c:v>
                </c:pt>
                <c:pt idx="37">
                  <c:v>1980</c:v>
                </c:pt>
                <c:pt idx="38">
                  <c:v>1982</c:v>
                </c:pt>
                <c:pt idx="39">
                  <c:v>1983</c:v>
                </c:pt>
                <c:pt idx="40">
                  <c:v>1984</c:v>
                </c:pt>
                <c:pt idx="41">
                  <c:v>1986</c:v>
                </c:pt>
                <c:pt idx="42">
                  <c:v>1987</c:v>
                </c:pt>
                <c:pt idx="43">
                  <c:v>1993</c:v>
                </c:pt>
                <c:pt idx="44">
                  <c:v>1996</c:v>
                </c:pt>
                <c:pt idx="45">
                  <c:v>1998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8606272"/>
        <c:axId val="448607360"/>
      </c:scatterChart>
      <c:valAx>
        <c:axId val="4486062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607360"/>
        <c:crosses val="autoZero"/>
        <c:crossBetween val="midCat"/>
      </c:valAx>
      <c:valAx>
        <c:axId val="44860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606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0.45997</cdr:x>
      <cdr:y>0.56992</cdr:y>
    </cdr:from>
    <cdr:to>
      <cdr:x>0.5462</cdr:x>
      <cdr:y>0.63661</cdr:y>
    </cdr:to>
    <cdr:cxnSp macro="">
      <cdr:nvCxnSpPr>
        <cdr:cNvPr id="3" name="Straight Arrow Connector 2"/>
        <cdr:cNvCxnSpPr/>
      </cdr:nvCxnSpPr>
      <cdr:spPr>
        <a:xfrm xmlns:a="http://schemas.openxmlformats.org/drawingml/2006/main" flipH="1" flipV="1">
          <a:off x="4836886" y="3135084"/>
          <a:ext cx="906784" cy="366877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 w="lg" len="lg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2BDF1-4018-4E7F-A571-90C6D8BE5427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24D59-72EA-412F-9CEA-3A000713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9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lan_Turing#cite_note-47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Cryptanalysis#Indicator" TargetMode="Externa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Pascaline</a:t>
            </a:r>
            <a:endParaRPr lang="en-US" dirty="0" smtClean="0"/>
          </a:p>
          <a:p>
            <a:r>
              <a:rPr lang="en-US" dirty="0" smtClean="0"/>
              <a:t>Machine to do addition and subtraction</a:t>
            </a:r>
          </a:p>
          <a:p>
            <a:endParaRPr lang="en-US" dirty="0" smtClean="0"/>
          </a:p>
          <a:p>
            <a:r>
              <a:rPr lang="en-US" dirty="0" smtClean="0"/>
              <a:t>He built this calculator</a:t>
            </a:r>
            <a:r>
              <a:rPr lang="en-US" baseline="0" dirty="0" smtClean="0"/>
              <a:t> because he was lazy.</a:t>
            </a:r>
          </a:p>
          <a:p>
            <a:r>
              <a:rPr lang="en-US" baseline="0" dirty="0" smtClean="0"/>
              <a:t>And talk about hubris? He named the darn thing after himself.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</a:t>
            </a:r>
            <a:r>
              <a:rPr lang="en-US" baseline="0" dirty="0" smtClean="0"/>
              <a:t> basically works like an odometer. You just dial in any number of addends and you’ll get a running sum.</a:t>
            </a:r>
          </a:p>
          <a:p>
            <a:r>
              <a:rPr lang="en-US" baseline="0" dirty="0" smtClean="0"/>
              <a:t>You can also perform subtraction with 9’s complements.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of this to get out of tedious work for his father.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62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Getting out of work = lazy.</a:t>
            </a:r>
          </a:p>
          <a:p>
            <a:r>
              <a:rPr lang="en-US" baseline="0" dirty="0" smtClean="0"/>
              <a:t>Getting out of work by building a device to do it or eliminate it = virtuous.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29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You’ve probably heard of Leibniz too.</a:t>
            </a:r>
            <a:r>
              <a:rPr lang="en-US" baseline="0" dirty="0" smtClean="0"/>
              <a:t> He made contributions to physics, geology (he thought that earth had a molten core), engineering,  lawyer, studied Chinese culture, mathematics, philosophy.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Invented calculus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17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Leibniz was exposed to the </a:t>
            </a:r>
            <a:r>
              <a:rPr lang="en-US" dirty="0" err="1" smtClean="0"/>
              <a:t>Pascaline</a:t>
            </a:r>
            <a:r>
              <a:rPr lang="en-US" baseline="0" dirty="0" smtClean="0"/>
              <a:t> and thought it was cool. He made his own calculating machine.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 also designed a “Stepped Reckoner”, or Leibnitz “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rechenmaschine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in German, but never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built one.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</a:t>
            </a:r>
            <a:r>
              <a:rPr lang="en-US" baseline="0" dirty="0" smtClean="0"/>
              <a:t> it came to calculation, he said: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“It is beneath the dignity of excellent men to waste their time in calculation when any peasant could do the work just as accurately with the aid of a machine.”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48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sooner the better,</a:t>
            </a:r>
            <a:r>
              <a:rPr lang="en-US" baseline="0" dirty="0" smtClean="0"/>
              <a:t> because it’s going to get harder the more you put it 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19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he was a mathematician and studied Chinese culture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was interested in finding/creating a ‘universal language’. He believed that the binary number system was that language, and that some day all communications would be in binary</a:t>
            </a:r>
          </a:p>
          <a:p>
            <a:endParaRPr lang="en-US" dirty="0" smtClean="0"/>
          </a:p>
          <a:p>
            <a:r>
              <a:rPr lang="en-US" dirty="0" smtClean="0"/>
              <a:t>HUBRIS: writing system/language to solve all problems of ethics and metaphysics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91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related to laziness,</a:t>
            </a:r>
            <a:r>
              <a:rPr lang="en-US" baseline="0" dirty="0" smtClean="0"/>
              <a:t> but I think it’s important.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Example: listen to podcasts like </a:t>
            </a:r>
            <a:r>
              <a:rPr lang="en-US" baseline="0" dirty="0" err="1" smtClean="0"/>
              <a:t>Hanselminutes</a:t>
            </a:r>
            <a:r>
              <a:rPr lang="en-US" baseline="0" dirty="0" smtClean="0"/>
              <a:t> and .NET Rocks, but also listen to podcasts about economics, business, graphic design.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99% Invisible.</a:t>
            </a:r>
          </a:p>
          <a:p>
            <a:r>
              <a:rPr lang="en-US" baseline="0" dirty="0" err="1" smtClean="0"/>
              <a:t>EconTalk</a:t>
            </a:r>
            <a:endParaRPr lang="en-US" baseline="0" dirty="0" smtClean="0"/>
          </a:p>
          <a:p>
            <a:r>
              <a:rPr lang="en-US" baseline="0" dirty="0" smtClean="0"/>
              <a:t>Industry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7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Babbage was a mathematician and pioneer of the industrial age.</a:t>
            </a:r>
          </a:p>
          <a:p>
            <a:r>
              <a:rPr lang="en-US" dirty="0" smtClean="0"/>
              <a:t>With steam power, huge economic advantages were starting to happen and Babbage was at the forefront,</a:t>
            </a:r>
            <a:r>
              <a:rPr lang="en-US" baseline="0" dirty="0" smtClean="0"/>
              <a:t> figuring out engineering, operations principles, division of labor. He cared very much about efficiency, and using technology to obtain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was also an astronomer, inventor, and a cryptographer.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had a real disdain for “the mob” and “street nuisances”. A quote: 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difficult to estimate the misery inflicted … upon multitudes of intellectual workers by the loss of their time, destroyed by organ-grinders and other similar nuisances.”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was a member of the Royal Astronomical Society</a:t>
            </a:r>
          </a:p>
          <a:p>
            <a:r>
              <a:rPr lang="en-US" dirty="0" smtClean="0"/>
              <a:t>They</a:t>
            </a:r>
            <a:r>
              <a:rPr lang="en-US" baseline="0" dirty="0" smtClean="0"/>
              <a:t> wished to improve </a:t>
            </a:r>
            <a:r>
              <a:rPr lang="en-US" dirty="0" smtClean="0"/>
              <a:t>calculations published in The Nautical Almanac.</a:t>
            </a:r>
          </a:p>
          <a:p>
            <a:r>
              <a:rPr lang="en-US" dirty="0" smtClean="0"/>
              <a:t>You might</a:t>
            </a:r>
            <a:r>
              <a:rPr lang="en-US" baseline="0" dirty="0" smtClean="0"/>
              <a:t> be thinking: star charts? Who cares?</a:t>
            </a:r>
          </a:p>
          <a:p>
            <a:r>
              <a:rPr lang="en-US" baseline="0" dirty="0" smtClean="0"/>
              <a:t>Well, there’s no GPS or radar, so on a ship, you </a:t>
            </a:r>
            <a:r>
              <a:rPr lang="en-US" dirty="0" smtClean="0"/>
              <a:t>navigate by star.</a:t>
            </a:r>
          </a:p>
          <a:p>
            <a:endParaRPr lang="en-US" dirty="0" smtClean="0"/>
          </a:p>
          <a:p>
            <a:r>
              <a:rPr lang="en-US" dirty="0" smtClean="0"/>
              <a:t>Creating this almanac</a:t>
            </a:r>
            <a:r>
              <a:rPr lang="en-US" baseline="0" dirty="0" smtClean="0"/>
              <a:t> was tedious: lots of boring calculations.</a:t>
            </a:r>
          </a:p>
          <a:p>
            <a:r>
              <a:rPr lang="en-US" baseline="0" dirty="0" smtClean="0"/>
              <a:t>Also, it was inaccurate, since all calculations were done by computers (humans).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40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LAZY: Create the Difference Engine to do the calculations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Babbage wasn’t the first to have this idea, but he was the first to get funding.</a:t>
            </a:r>
            <a:r>
              <a:rPr lang="en-US" baseline="0" dirty="0" smtClean="0"/>
              <a:t> He went over budget because no one had ever built something like this before. Babbage was mad that the government didn’t care about the machine, only the star charts.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During his work on the difference engine, he was distracted, because he got even lazier…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0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Grace Hopper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9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decided to work on the Analytical Engine. Why build a difference engine that can just do one task, when you can make a better abstraction?</a:t>
            </a:r>
          </a:p>
          <a:p>
            <a:r>
              <a:rPr lang="en-US" dirty="0" smtClean="0"/>
              <a:t>A more general purpose machine that could be used for multiple tasks (and HUBRIS and IMPATIENCE)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86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Graham-Cumming is working to get a full analytical engine built, and it will actually run Babbage’s old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8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 Graham-Cumming</a:t>
            </a:r>
            <a:r>
              <a:rPr lang="en-US" baseline="0" dirty="0" smtClean="0"/>
              <a:t> says analytics engine would be around 7hz of processor cycle speed.</a:t>
            </a:r>
          </a:p>
          <a:p>
            <a:r>
              <a:rPr lang="en-US" baseline="0" dirty="0" smtClean="0"/>
              <a:t>That’s HERTZ not megahertz.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Here’s roughly where it would be in relation to other well known computers. And note that this chart is on a logarithmic scale otherwise it wouldn’t be very interesting to look 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X-axis = calculations per second per $1000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11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find yourself saying “ugh,</a:t>
            </a:r>
            <a:r>
              <a:rPr lang="en-US" baseline="0" dirty="0" smtClean="0"/>
              <a:t> this is so annoying”, think about what you wish it would be like, and then think about how you can get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44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Charles Babbage’s brain is ON DISPLAY</a:t>
            </a:r>
            <a:r>
              <a:rPr lang="en-US" baseline="0" dirty="0" smtClean="0"/>
              <a:t> in London at: The Hunterian Museum in the Royal College of Surgeons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20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really</a:t>
            </a:r>
            <a:r>
              <a:rPr lang="en-US" baseline="0" dirty="0" smtClean="0"/>
              <a:t> talk about Babbage without mentioning Lovelace</a:t>
            </a:r>
          </a:p>
          <a:p>
            <a:r>
              <a:rPr lang="en-US" baseline="0" dirty="0" smtClean="0"/>
              <a:t>With the little we know about her, she doesn’t fit the laziness, hubris, impatience model very well though.</a:t>
            </a:r>
          </a:p>
          <a:p>
            <a:r>
              <a:rPr lang="en-US" baseline="0" dirty="0" smtClean="0"/>
              <a:t>She’s remarkable because she doesn’t really fit ANY mold.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Impatience: she sat for this picture was painted in the year of her death while she was in chronic pain.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Hubris: any hubris is really only historical: a woman, an aristocrat, a LADY, shouldn’t be pursuing such things</a:t>
            </a:r>
          </a:p>
          <a:p>
            <a:endParaRPr lang="en-US" baseline="0" dirty="0" smtClean="0"/>
          </a:p>
          <a:p>
            <a:r>
              <a:rPr lang="en-US" dirty="0" smtClean="0"/>
              <a:t>Ada met</a:t>
            </a:r>
            <a:r>
              <a:rPr lang="en-US" baseline="0" dirty="0" smtClean="0"/>
              <a:t> Babbage at a party and began to regularly correspond with Babbage. You might consider Babbage and Ada the first pair programmers, and Ada the first remote developer (using the post instead of RDP).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She also worked to translate Babbage’s writing and other papers based on </a:t>
            </a:r>
            <a:r>
              <a:rPr lang="en-US" baseline="0" dirty="0" err="1" smtClean="0"/>
              <a:t>Babbages</a:t>
            </a:r>
            <a:r>
              <a:rPr lang="en-US" baseline="0" dirty="0" smtClean="0"/>
              <a:t>, but “translator” is an understatement: she also acted as QA and wrote programs in “annotations”.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04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one of 7 annotations (this being annotation G) to a paper written by Luigi </a:t>
            </a:r>
            <a:r>
              <a:rPr lang="en-US" baseline="0" dirty="0" err="1" smtClean="0"/>
              <a:t>Menabrea</a:t>
            </a:r>
            <a:r>
              <a:rPr lang="en-US" baseline="0" dirty="0" smtClean="0"/>
              <a:t>. Her annotations were longer than </a:t>
            </a:r>
            <a:r>
              <a:rPr lang="en-US" baseline="0" dirty="0" err="1" smtClean="0"/>
              <a:t>Menabrea’s</a:t>
            </a:r>
            <a:r>
              <a:rPr lang="en-US" baseline="0" dirty="0" smtClean="0"/>
              <a:t> paper, which was based on a Babbage lecture, that she was translating from French.</a:t>
            </a:r>
          </a:p>
          <a:p>
            <a:endParaRPr lang="en-US" baseline="0" dirty="0" smtClean="0"/>
          </a:p>
          <a:p>
            <a:r>
              <a:rPr lang="en-US" dirty="0" smtClean="0"/>
              <a:t>Hubris:</a:t>
            </a:r>
            <a:r>
              <a:rPr lang="en-US" baseline="0" dirty="0" smtClean="0"/>
              <a:t> She</a:t>
            </a:r>
            <a:r>
              <a:rPr lang="en-US" dirty="0" smtClean="0"/>
              <a:t> sent a bug report to Babbage – telling the inventor of the first computer that “your code is wrong.”</a:t>
            </a:r>
          </a:p>
          <a:p>
            <a:r>
              <a:rPr lang="en-US" dirty="0" smtClean="0"/>
              <a:t>Laziness: She</a:t>
            </a:r>
            <a:r>
              <a:rPr lang="en-US" baseline="0" dirty="0" smtClean="0"/>
              <a:t> loved gambling. She tried to </a:t>
            </a:r>
            <a:r>
              <a:rPr lang="en-US" dirty="0" smtClean="0"/>
              <a:t>using computing and math to run a gambling syndicate,</a:t>
            </a:r>
            <a:r>
              <a:rPr lang="en-US" baseline="0" dirty="0" smtClean="0"/>
              <a:t> but failed.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53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something in your code base doesn’t seem right or you think there’s a better way, call it out.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Three possibilities: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You’ll be wrong, be corrected, educated, and you’ll learn something new quickly.</a:t>
            </a:r>
          </a:p>
          <a:p>
            <a:pPr marL="228600" indent="-228600">
              <a:buAutoNum type="alphaLcParenR"/>
            </a:pPr>
            <a:r>
              <a:rPr lang="en-US" dirty="0" smtClean="0"/>
              <a:t>You’ll be right.</a:t>
            </a:r>
            <a:r>
              <a:rPr lang="en-US" baseline="0" dirty="0" smtClean="0"/>
              <a:t> What might be obvious to a new team member may be completely overlooked by the existing team.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You’ll be wrong, and your team will humiliate you and make fun of you. You’ll learn to start looking for a new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noy</a:t>
            </a:r>
            <a:r>
              <a:rPr lang="en-US" dirty="0" smtClean="0"/>
              <a:t>-man”</a:t>
            </a:r>
          </a:p>
          <a:p>
            <a:endParaRPr lang="en-US" dirty="0" smtClean="0"/>
          </a:p>
          <a:p>
            <a:r>
              <a:rPr lang="en-US" dirty="0" smtClean="0"/>
              <a:t>Wrote </a:t>
            </a:r>
            <a:r>
              <a:rPr lang="en-US" dirty="0" smtClean="0"/>
              <a:t>150 published papers</a:t>
            </a:r>
          </a:p>
          <a:p>
            <a:r>
              <a:rPr lang="en-US" baseline="0" dirty="0" smtClean="0"/>
              <a:t>Game theory</a:t>
            </a:r>
          </a:p>
          <a:p>
            <a:r>
              <a:rPr lang="en-US" baseline="0" dirty="0" smtClean="0"/>
              <a:t>Set theory</a:t>
            </a:r>
          </a:p>
          <a:p>
            <a:r>
              <a:rPr lang="en-US" baseline="0" dirty="0" smtClean="0"/>
              <a:t>Von Neumann Architecture, which we’ll talk more about in a little bit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03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Worked on Manhattan</a:t>
            </a:r>
            <a:r>
              <a:rPr lang="en-US" baseline="0" dirty="0" smtClean="0"/>
              <a:t>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98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 AN EXPERT: Please know that there is a lot of missing pieces. I’ve crammed hundreds of years into an hour, and in some cases I’ve cherry-picked on some relatively minor details. Please don’t think of this as a complete history; please think of it as a starting point. Hopefully something in this session will pique your interest and encourage you start looking into history yourself.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8546-8FE3-4697-98A1-CE523A4AB1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31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Universal Constructor, A.k.a. computer virus</a:t>
            </a:r>
          </a:p>
          <a:p>
            <a:r>
              <a:rPr lang="en-US" dirty="0" smtClean="0"/>
              <a:t>This was an abstract concept</a:t>
            </a:r>
          </a:p>
          <a:p>
            <a:endParaRPr lang="en-US" dirty="0" smtClean="0"/>
          </a:p>
          <a:p>
            <a:r>
              <a:rPr lang="en-US" dirty="0" smtClean="0"/>
              <a:t>Von Neumann took</a:t>
            </a:r>
            <a:r>
              <a:rPr lang="en-US" baseline="0" dirty="0" smtClean="0"/>
              <a:t> it even one step further and came up with a machine that could physically replicate itself using a room full of “spare parts” that could be accessed by the machine.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Von Neumann invented Skynet.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04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middle-square method, invented</a:t>
            </a:r>
            <a:r>
              <a:rPr lang="en-US" baseline="0" dirty="0" smtClean="0"/>
              <a:t> around the year 1240 by a friar. It’s pretty rubbish. The most you can get is 8^n (4096 in this case) random numbers.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During is work on the hydrogen</a:t>
            </a:r>
            <a:r>
              <a:rPr lang="en-US" baseline="0" dirty="0" smtClean="0"/>
              <a:t> bomb, he used and contributed to the Monte Carlo method of simulation.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Monte Carlo uses random numbers. Even though he was criticized for it, he used this method instead of “true” random numbers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Because it was faster, and by the way, it was easier to detect when its cycle is over. When it fails, it fails hard.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"Any one who considers arithmetical methods of producing random digits is, of course, in a state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sin.”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1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Shipping is a feature. </a:t>
            </a:r>
            <a:r>
              <a:rPr lang="en-US" dirty="0" smtClean="0"/>
              <a:t>Don’t be afraid of hacks.</a:t>
            </a:r>
          </a:p>
          <a:p>
            <a:endParaRPr lang="en-US" dirty="0" smtClean="0"/>
          </a:p>
          <a:p>
            <a:r>
              <a:rPr lang="en-US" dirty="0" smtClean="0"/>
              <a:t>One of the great</a:t>
            </a:r>
            <a:r>
              <a:rPr lang="en-US" baseline="0" dirty="0" smtClean="0"/>
              <a:t> geniuses of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 used a hack from a 13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 monk to run hydrogen bomb simulations.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Just be intentional about the hack: know exactly what the consequences 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6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“zoo-</a:t>
            </a:r>
            <a:r>
              <a:rPr lang="en-US" dirty="0" err="1" smtClean="0"/>
              <a:t>sah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Konrad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Zuse</a:t>
            </a:r>
            <a:r>
              <a:rPr lang="en-US" baseline="0" dirty="0" smtClean="0"/>
              <a:t> born in Germany in 1910.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His father was a postal worker.</a:t>
            </a:r>
          </a:p>
          <a:p>
            <a:endParaRPr lang="en-US" dirty="0" smtClean="0"/>
          </a:p>
          <a:p>
            <a:r>
              <a:rPr lang="en-US" dirty="0" smtClean="0"/>
              <a:t>Schooling: considered engineering, architecture,</a:t>
            </a:r>
            <a:r>
              <a:rPr lang="en-US" baseline="0" dirty="0" smtClean="0"/>
              <a:t> found them boring.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8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Wasn’t quite sure what he wanted to do with his career.</a:t>
            </a:r>
          </a:p>
          <a:p>
            <a:r>
              <a:rPr lang="en-US" dirty="0" smtClean="0"/>
              <a:t>Saw</a:t>
            </a:r>
            <a:r>
              <a:rPr lang="en-US" baseline="0" dirty="0" smtClean="0"/>
              <a:t> a movie, thought the futuristic city was pretty rad, decided to study civil engineering.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28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 went to work in an aircraft factory in 1935. He found all the calculations for manufacturing airplanes very tedious.</a:t>
            </a:r>
          </a:p>
          <a:p>
            <a:endParaRPr lang="en-US" dirty="0" smtClean="0"/>
          </a:p>
          <a:p>
            <a:r>
              <a:rPr lang="en-US" dirty="0" smtClean="0"/>
              <a:t>So in 1936 Konrad </a:t>
            </a:r>
            <a:r>
              <a:rPr lang="en-US" dirty="0" err="1" smtClean="0"/>
              <a:t>Zuse</a:t>
            </a:r>
            <a:r>
              <a:rPr lang="en-US" dirty="0" smtClean="0"/>
              <a:t> created the</a:t>
            </a:r>
            <a:r>
              <a:rPr lang="en-US" baseline="0" dirty="0" smtClean="0"/>
              <a:t> Z1 computer in his parent’s basement.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me, it almost looks like a scale model of a futuristic city.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54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was some other stuff going on</a:t>
            </a:r>
            <a:r>
              <a:rPr lang="en-US" baseline="0" dirty="0" smtClean="0"/>
              <a:t> in Germany at the time. </a:t>
            </a:r>
            <a:r>
              <a:rPr lang="en-US" baseline="0" dirty="0" err="1" smtClean="0"/>
              <a:t>Zuse</a:t>
            </a:r>
            <a:r>
              <a:rPr lang="en-US" baseline="0" dirty="0" smtClean="0"/>
              <a:t> was somewhat isolated, so he was making these advances on his own: binary numbers, punch cards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the Von Neumann architecture (which he didn’t know about), which I promise you we’re going to look at later.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Konrad </a:t>
            </a:r>
            <a:r>
              <a:rPr lang="en-US" baseline="0" dirty="0" err="1" smtClean="0"/>
              <a:t>Zuse</a:t>
            </a:r>
            <a:r>
              <a:rPr lang="en-US" baseline="0" dirty="0" smtClean="0"/>
              <a:t> was actually d</a:t>
            </a:r>
            <a:r>
              <a:rPr lang="en-US" dirty="0" smtClean="0"/>
              <a:t>rafted into Nazi</a:t>
            </a:r>
            <a:r>
              <a:rPr lang="en-US" baseline="0" dirty="0" smtClean="0"/>
              <a:t> infantry in 1939, and he told the Nazi’s that he shouldn’t be in the infantry, and the Nazi’s said…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62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 convinced them he would be better off building a computer to build airplanes.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the guts of making such a request.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he convinced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55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1943, </a:t>
            </a:r>
            <a:r>
              <a:rPr lang="en-US" dirty="0" err="1" smtClean="0"/>
              <a:t>Zuse</a:t>
            </a:r>
            <a:r>
              <a:rPr lang="en-US" dirty="0" smtClean="0"/>
              <a:t> had built the Z3,</a:t>
            </a:r>
            <a:r>
              <a:rPr lang="en-US" baseline="0" dirty="0" smtClean="0"/>
              <a:t> which was programmable, </a:t>
            </a:r>
            <a:r>
              <a:rPr lang="en-US" baseline="0" dirty="0" err="1" smtClean="0"/>
              <a:t>turing</a:t>
            </a:r>
            <a:r>
              <a:rPr lang="en-US" baseline="0" dirty="0" smtClean="0"/>
              <a:t> complete, used punched film for storage, used binary, and so 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Here’s a picture of the original Z3.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 other stuff was going on in Germany in 1943, and it</a:t>
            </a:r>
            <a:r>
              <a:rPr lang="en-US" dirty="0" smtClean="0"/>
              <a:t> was destroyed in an</a:t>
            </a:r>
            <a:r>
              <a:rPr lang="en-US" baseline="0" dirty="0" smtClean="0"/>
              <a:t> Allied bombing of Berlin.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7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You’ve been to a bunch of </a:t>
            </a:r>
            <a:r>
              <a:rPr lang="en-US" dirty="0" err="1" smtClean="0"/>
              <a:t>codemash</a:t>
            </a:r>
            <a:r>
              <a:rPr lang="en-US" dirty="0" smtClean="0"/>
              <a:t> sessions, and you’ve probably said “Yeah,</a:t>
            </a:r>
            <a:r>
              <a:rPr lang="en-US" baseline="0" dirty="0" smtClean="0"/>
              <a:t> this is great, but they would never let me use it where I work.”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you work in Nazi Germany? Are you trying to convince the Nazis to let you build a computer instead of go to the front lines?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2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12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Zuse</a:t>
            </a:r>
            <a:r>
              <a:rPr lang="en-US" dirty="0" smtClean="0"/>
              <a:t> created the first high-level</a:t>
            </a:r>
            <a:r>
              <a:rPr lang="en-US" baseline="0" dirty="0" smtClean="0"/>
              <a:t> programming language between 1943 and 1945. First compiler wasn’t actually created until 1998.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Kalkul</a:t>
            </a:r>
            <a:r>
              <a:rPr lang="en-US" baseline="0" dirty="0" smtClean="0"/>
              <a:t> = “formal system”</a:t>
            </a:r>
          </a:p>
          <a:p>
            <a:r>
              <a:rPr lang="en-US" baseline="0" dirty="0" err="1" smtClean="0"/>
              <a:t>Plankalkul</a:t>
            </a:r>
            <a:r>
              <a:rPr lang="en-US" baseline="0" dirty="0" smtClean="0"/>
              <a:t> = “formal system for planning”</a:t>
            </a:r>
          </a:p>
          <a:p>
            <a:r>
              <a:rPr lang="en-US" baseline="0" dirty="0" err="1" smtClean="0"/>
              <a:t>Plankalkul</a:t>
            </a:r>
            <a:r>
              <a:rPr lang="en-US" baseline="0" dirty="0" smtClean="0"/>
              <a:t> is way more awesome and it has an umlaut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89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You’ve been to a bunch of </a:t>
            </a:r>
            <a:r>
              <a:rPr lang="en-US" dirty="0" err="1" smtClean="0"/>
              <a:t>codemash</a:t>
            </a:r>
            <a:r>
              <a:rPr lang="en-US" dirty="0" smtClean="0"/>
              <a:t> sessions, and you’ve probably said “Yeah,</a:t>
            </a:r>
            <a:r>
              <a:rPr lang="en-US" baseline="0" dirty="0" smtClean="0"/>
              <a:t> this is great, but they would never let me use it where I work.”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you work in Nazi Germany? Are you trying to convince the Nazis to let you build a computer instead of go to the front lines?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069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Aiken</a:t>
            </a:r>
            <a:r>
              <a:rPr lang="en-US" baseline="0" dirty="0" smtClean="0"/>
              <a:t> got a Ph.D. from Harvard in physics in 1939.</a:t>
            </a:r>
            <a:endParaRPr lang="en-US" baseline="0" dirty="0"/>
          </a:p>
          <a:p>
            <a:r>
              <a:rPr lang="en-US" baseline="0" dirty="0" smtClean="0"/>
              <a:t>During his time, he had to solve differential equations.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873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had to take one course in </a:t>
            </a:r>
            <a:r>
              <a:rPr lang="en-US" baseline="0" dirty="0" err="1" smtClean="0"/>
              <a:t>dif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, were it not for computers, I would never have passed that class.</a:t>
            </a:r>
          </a:p>
          <a:p>
            <a:r>
              <a:rPr lang="en-US" baseline="0" dirty="0" smtClean="0"/>
              <a:t>Aiken didn’t have computers to help him.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don’t remember much about </a:t>
            </a:r>
            <a:r>
              <a:rPr lang="en-US" baseline="0" dirty="0" err="1" smtClean="0"/>
              <a:t>dif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, so I put this impressive looking graphic from the Wikipedia page in lieu of any coherent explanation.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Guess what: Aiken found these calculations tedious, error prone, and time consuming. So he proposed an Automatic Calculating Machine to IBM, and drew on Charles Babbage for inspiration.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2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machine became the Harvard Mark I.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Mark I went into service for the Navy on August 7, 1944.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Von Neumann came to Harvard in March, 1944 to run a program on it.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Somewhat ironic, because the Mark I originated the “Harvard architecture”, which is in contrast to the Von Neumann architecture.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Harvard architecture,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contrast with Von Neumann architecture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11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gross simplification, but these are the architectures.</a:t>
            </a:r>
          </a:p>
          <a:p>
            <a:endParaRPr lang="en-US" dirty="0" smtClean="0"/>
          </a:p>
          <a:p>
            <a:r>
              <a:rPr lang="en-US" dirty="0" smtClean="0"/>
              <a:t>Notice that Von Neumann, the program and data are both stored in memory.</a:t>
            </a:r>
            <a:r>
              <a:rPr lang="en-US" baseline="0" dirty="0" smtClean="0"/>
              <a:t> Harvard, they are stored separately.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Von Neumann’s design has the so-called “Von Neumann bottleneck”, since the CPU can either be accessing data or accessing instructions. Harvard can do both at the same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some workarounds to the Von Neumann bottleneck and there’s a modified Harvard architecture as well.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modern computers, the Harvard Architecture wins out, but this distinction exists at the CPU cache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75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can’t talk about Aiken without mentioned Grace Hopper, of course.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Grace Hopper had a Ph.D. from Yale in mathematics and was teaching at Vassar until 1941.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1941, she left Vassar and joined the Navy Reserve. She was 35 years old and 105 pounds, and enrolled into a Naval Reserve School, graduating first in her class in 1944.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49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Literal bug in the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381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takes a lot more work to read the left than to read the right. I.e. the lazy programmer prefers the right.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Created the first compiler (</a:t>
            </a:r>
            <a:r>
              <a:rPr lang="en-US" dirty="0" err="1" smtClean="0"/>
              <a:t>Zuse</a:t>
            </a:r>
            <a:r>
              <a:rPr lang="en-US" dirty="0" smtClean="0"/>
              <a:t> designed one but</a:t>
            </a:r>
            <a:r>
              <a:rPr lang="en-US" baseline="0" dirty="0" smtClean="0"/>
              <a:t> it wasn’t actually created until 1998)</a:t>
            </a:r>
            <a:r>
              <a:rPr lang="en-US" dirty="0" smtClean="0"/>
              <a:t>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"Nobody believed that. I had a running compiler and nobody would touch it. They told me computers could only do arithmetic.“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en-US" sz="1200" b="0" i="0" kern="1200" baseline="0" dirty="0" smtClean="0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</a:rPr>
              <a:t>MATH-MATIC and FLOW-MATIC, which lead to COBOL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811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Grace Hopper had a comfy career at age 35, but with the start of WW2, she </a:t>
            </a:r>
            <a:r>
              <a:rPr lang="en-US" baseline="0" dirty="0" smtClean="0"/>
              <a:t>realized that she had a more important role to play. She went way out of her way and out of her comfort zone, but she became a legend.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Maybe you won’t become a legend, but don’t fall for the myth that your best work has to be done by so-and-so an age and it’s all downhill after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39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history? It’s all in the past and </a:t>
            </a:r>
            <a:r>
              <a:rPr lang="en-US" dirty="0" err="1" smtClean="0"/>
              <a:t>CodeMash</a:t>
            </a:r>
            <a:r>
              <a:rPr lang="en-US" dirty="0" smtClean="0"/>
              <a:t> is about looking toward the future!</a:t>
            </a:r>
          </a:p>
          <a:p>
            <a:endParaRPr lang="en-US" dirty="0" smtClean="0"/>
          </a:p>
          <a:p>
            <a:r>
              <a:rPr lang="en-US" dirty="0" smtClean="0"/>
              <a:t>I believe that by</a:t>
            </a:r>
            <a:r>
              <a:rPr lang="en-US" baseline="0" dirty="0" smtClean="0"/>
              <a:t> looking at areas orthogonal to our expertise (programming, coding), we can learn concepts that we can bring back and apply.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Economics. Religion. Operations. We can cherry pick stuff that’s useful to us. And I think History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23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“Mock-lee”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Mauchly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teaching physics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Ursinus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College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was a small college and couldn’t afford state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art lab equipment, which was frustrating.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he was able to access huge amounts of meteorological data, but lacked tools to analyze it (later on he would use UNIVAC to do it)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Mauchly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looking in better ways to use technology, both for him and his students.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Mauchly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eventually left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Ursinus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took a job as a computer in 19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this</a:t>
            </a:r>
            <a:r>
              <a:rPr lang="en-US" baseline="0" dirty="0" smtClean="0"/>
              <a:t> picture, 1962, he’s holding a suitcase sized computer. He predicts that everyone will be walking around with a PC in 10 years.</a:t>
            </a:r>
            <a:endParaRPr lang="en-US" dirty="0" smtClean="0"/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70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working as a computer, he wrote</a:t>
            </a:r>
            <a:r>
              <a:rPr lang="en-US" baseline="0" dirty="0" smtClean="0"/>
              <a:t> a paper, submitted to a journal.</a:t>
            </a:r>
          </a:p>
          <a:p>
            <a:r>
              <a:rPr lang="en-US" baseline="0" dirty="0" smtClean="0"/>
              <a:t>It was rejected because he used too short of a period of data. That’s right, he was too impatient or lazy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may have been trying to make a point. Or he may have been trying to get early feedback without have to go through the tedious process of collecting and analyzing a lot more data.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just fueled him to explore more about automatic computing, because he didn’t want to do all that menial 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483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eventually took a course at University of Pennsylvania, met John Eckert, and began collaborating on electronic computation, which would be much faster than mechanical computation and certainly faster that human computation.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Moore School received military contract to help with ballistics computations. This led them to create ENIAC.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ENIAC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37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ENIAC led him to propose "Short Code“, an interpreted language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would run on the later UNIVAC computer.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ran about 50 times slower than machine code, so you can thank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Mauchly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all those compiled vs interpreted purse fights.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74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way to fail lazily is to fail fast and fail often.</a:t>
            </a:r>
          </a:p>
          <a:p>
            <a:r>
              <a:rPr lang="en-US" baseline="0" dirty="0" smtClean="0"/>
              <a:t>The faster you fail, the faster you succeed.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Continuous integration, pair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144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Famously worked at Bletchley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Park, with Alan Turing and the rest.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571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codebreaking devices created at Bletchley Park was the Heath Robinson.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Tommy Flowers built the "combining unit" for this machine. This module used vacuum tubes (the British call them "valves") to implement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XOR logic.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12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Vacuum tubes or “valves” to the English</a:t>
            </a:r>
          </a:p>
          <a:p>
            <a:r>
              <a:rPr lang="en-US" dirty="0" smtClean="0"/>
              <a:t>One</a:t>
            </a:r>
            <a:r>
              <a:rPr lang="en-US" baseline="0" dirty="0" smtClean="0"/>
              <a:t> thing you can do with a vacuum tube is make it act like a transistor, which in turn is way faster than a relay</a:t>
            </a:r>
          </a:p>
          <a:p>
            <a:r>
              <a:rPr lang="en-US" baseline="0" dirty="0" smtClean="0"/>
              <a:t>The problem is: they take up a lot of space, they’re fragile and need replaced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831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Flowers is most famous for the design and creation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Colussus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 is often considered to be the first electronic, programmable computer.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proposed to build a machine used around 2000 vacuum tubes, which is over 10 times as many as other electronics (like RADAR) used and put reliability into doubt: they often broke and/or just wore out. That's a headache when you depend on a handful of tubes; it's debilitating with thousands. However, Flowers previous work with vacuum tubes caused him to believe that keeping the tubes running continuously was key to improving their reliability.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Bletchley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decided to turn down Flower’s proposal because of the valves and that it would take too long.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he built it anyway. And when it was built, it amazed everyone with its speed and accuracy, and by the end of WW2 there were 10 Colossuses being used.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4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6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not a historian.</a:t>
            </a:r>
          </a:p>
          <a:p>
            <a:r>
              <a:rPr lang="en-US" dirty="0" smtClean="0"/>
              <a:t>Where did this come from?</a:t>
            </a:r>
          </a:p>
          <a:p>
            <a:r>
              <a:rPr lang="en-US" dirty="0" smtClean="0"/>
              <a:t>I have a blog, and I made it a goal to write 3 blog posts a week in 2014. I didn’t make it</a:t>
            </a:r>
            <a:r>
              <a:rPr lang="en-US" baseline="0" dirty="0" smtClean="0"/>
              <a:t> because of reasons.</a:t>
            </a:r>
          </a:p>
          <a:p>
            <a:r>
              <a:rPr lang="en-US" baseline="0" dirty="0" smtClean="0"/>
              <a:t>I needed material, so I decided to write brief bios. Go deeper than Wikipedia, but keep it to blog post length.</a:t>
            </a:r>
          </a:p>
          <a:p>
            <a:r>
              <a:rPr lang="en-US" baseline="0" dirty="0" smtClean="0"/>
              <a:t>As I did this, I started to see some patterns emerge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746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</a:t>
            </a:r>
            <a:r>
              <a:rPr lang="en-US" baseline="0" dirty="0" smtClean="0"/>
              <a:t> Bletchley Park codebreaker.</a:t>
            </a:r>
          </a:p>
          <a:p>
            <a:endParaRPr lang="en-US" dirty="0" smtClean="0"/>
          </a:p>
          <a:p>
            <a:r>
              <a:rPr lang="en-US" baseline="0" dirty="0" smtClean="0"/>
              <a:t>Hypothetical device called the Turing Machine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Turing and Knox started to work on a less fragile approach to the problem.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[47]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Polish method relied on an insecure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yptanalysis"/>
              </a:rPr>
              <a:t>indicator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procedure that the Germans were likely to change, which they did in May 1940. Turing's approach was more general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created the Bombe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871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Turing machine is a hypothetical device, part of the Church-Turing</a:t>
            </a:r>
            <a:r>
              <a:rPr lang="en-US" baseline="0" dirty="0" smtClean="0"/>
              <a:t> thesis, and</a:t>
            </a:r>
            <a:r>
              <a:rPr lang="en-US" dirty="0" smtClean="0"/>
              <a:t> a crucial</a:t>
            </a:r>
            <a:r>
              <a:rPr lang="en-US" baseline="0" dirty="0" smtClean="0"/>
              <a:t> and fundamental concept in computer science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280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Polish</a:t>
            </a:r>
            <a:r>
              <a:rPr lang="en-US" baseline="0" dirty="0" smtClean="0"/>
              <a:t> created a “</a:t>
            </a:r>
            <a:r>
              <a:rPr lang="en-US" baseline="0" dirty="0" err="1" smtClean="0"/>
              <a:t>bomba</a:t>
            </a:r>
            <a:r>
              <a:rPr lang="en-US" baseline="0" dirty="0" smtClean="0"/>
              <a:t>” device which worked to decrypt German Enigma messages. However, it only worked through an exploit. If that exploit was “patched” by the Germans, it would stop working.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Turing proposed a more general system, and went to work on adapting the Polish work in September, 1939.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May 1940, the Germans did “patch” their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86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Polish</a:t>
            </a:r>
            <a:r>
              <a:rPr lang="en-US" baseline="0" dirty="0" smtClean="0"/>
              <a:t> codebreakers perhaps weren’t lazy enough.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Change is going to happen. Anticipate</a:t>
            </a:r>
            <a:r>
              <a:rPr lang="en-US" baseline="0" dirty="0" smtClean="0"/>
              <a:t> what’s likely to change the status quo. If you start to work on that now, it will be less work than putting it off until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50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creating Linux said that if GNU kernel was available, he wouldn’t have written his own. If 386BSD was available, he wouldn’t have created Linux.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Torvalds wasn’t originally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going to call it 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Linux“ since it was too egotistical.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962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 just had to take the hypertext idea and connect it to the TCP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ideas and—ta-da!—the World Wide Web”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web was an “act of desperation”, because while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working with students, their work and ideas could be *linked* to, to provide a big collaborative set of documentation that could live on even if the students weren’t debriefed when leaving CERN.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800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bugs in OOP that are caused by cross</a:t>
            </a:r>
            <a:r>
              <a:rPr lang="en-US" baseline="0" dirty="0" smtClean="0"/>
              <a:t> cutting concerns.</a:t>
            </a:r>
          </a:p>
          <a:p>
            <a:r>
              <a:rPr lang="en-US" baseline="0" dirty="0" err="1" smtClean="0"/>
              <a:t>Kiczales</a:t>
            </a:r>
            <a:r>
              <a:rPr lang="en-US" baseline="0" dirty="0" smtClean="0"/>
              <a:t> and his team at PARC determined that there wasn’t a technique to capture these cross-cutting designs or to cleanly implement them.</a:t>
            </a:r>
            <a:endParaRPr lang="en-US" baseline="0" dirty="0"/>
          </a:p>
          <a:p>
            <a:r>
              <a:rPr lang="en-US" baseline="0" dirty="0" smtClean="0"/>
              <a:t>So they created “aspects” and “aspect oriented programming”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181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really the point of all points.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None of these people *had* to do what they did. They could have been satisfied with the status quo.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if they weren’t lazy, ships would be lost at sea more often, WW2 would have lasted longer, and “computers” wouldn’t have been unemployed so soon.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457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none of us will get our own Wikipedia page</a:t>
            </a:r>
          </a:p>
          <a:p>
            <a:r>
              <a:rPr lang="en-US" baseline="0" dirty="0" smtClean="0"/>
              <a:t>But each of us are writing history every day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Kathleen Dollard said earlier at </a:t>
            </a:r>
            <a:r>
              <a:rPr lang="en-US" baseline="0" dirty="0" err="1" smtClean="0"/>
              <a:t>CodeMash</a:t>
            </a:r>
            <a:r>
              <a:rPr lang="en-US" baseline="0" dirty="0" smtClean="0"/>
              <a:t> that we are part of one of the most important story arcs in history.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434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what you will from this</a:t>
            </a:r>
            <a:r>
              <a:rPr lang="en-US" baseline="0" dirty="0" smtClean="0"/>
              <a:t> session. I hope I showed you something you didn’t know. Someplace to start your own study of history.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here’s what I’ve taken away from my study, and some small ways that I can apply them, because I’m not John Von Neumann or Grace Hopper.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Heuristic Solutions:</a:t>
            </a:r>
            <a:r>
              <a:rPr lang="en-US" baseline="0" dirty="0" smtClean="0"/>
              <a:t> it’s right in our name, an heuristic is like an empirical shortcut.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If I’m thrashing on a problem, take a</a:t>
            </a:r>
            <a:r>
              <a:rPr lang="en-US" baseline="0" dirty="0" smtClean="0"/>
              <a:t> break instead of trying to grind it out.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When I really want to start using AOP or introduce a new functional test framework, then I should do it. I may have to do it on my own time. I need to be prepared to be wrong, or to throw away my first attempt.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I’ve spent time on projects and technologies that I know were outdated, broken, niche. At the time, I just wanted to get a project behind me, but the book I wrote was born out of a project within a broken organization using terrible technology.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2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It’s hard to draw a line as the “start” of computing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Computing can be tied to prehistory through math.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Ishango</a:t>
            </a:r>
            <a:r>
              <a:rPr lang="en-US" baseline="0" dirty="0" smtClean="0"/>
              <a:t> bone: tally stick, numeric system, or perhaps a mathematical tool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Madame </a:t>
            </a:r>
            <a:r>
              <a:rPr lang="en-US" baseline="0" dirty="0" err="1" smtClean="0"/>
              <a:t>Arithmatica</a:t>
            </a:r>
            <a:r>
              <a:rPr lang="en-US" baseline="0" dirty="0" smtClean="0"/>
              <a:t>: an abacus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Until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century, a “computer” was a job title for a person.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62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could literally say “HEY KID I’M A COMPUTER”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7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You’ve probably heard of Pascal.</a:t>
            </a:r>
            <a:r>
              <a:rPr lang="en-US" baseline="0" dirty="0" smtClean="0"/>
              <a:t> He made huge contributions to mathematics, philosophy, religion, physics, etc. And you’ve probably heard of the Pascal programming language.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 also made</a:t>
            </a:r>
            <a:r>
              <a:rPr lang="en-US" baseline="0" dirty="0" smtClean="0"/>
              <a:t> some early contributions to mechanical computing because he was lazy.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Blaise’s father was the king’s commissioner of taxes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1642: 18-year-old Blaise was conscripted by his father into helping with tax calculations. He didn’t like this tedious work, so he built the </a:t>
            </a:r>
            <a:r>
              <a:rPr lang="en-US" dirty="0" err="1" smtClean="0"/>
              <a:t>Pascaline</a:t>
            </a:r>
            <a:r>
              <a:rPr lang="en-US" dirty="0" smtClean="0"/>
              <a:t>. (LAZY)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24D59-72EA-412F-9CEA-3A00071308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1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6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9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5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1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8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3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2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0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6A406-1112-49AE-964F-C8F7F3901C2F}" type="datetimeFigureOut">
              <a:rPr lang="en-US" smtClean="0"/>
              <a:t>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7D44B-DDA3-4C2A-A5B2-1747FFF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File:Human_computers_-_Dryden.jpg" TargetMode="External"/><Relationship Id="rId5" Type="http://schemas.openxmlformats.org/officeDocument/2006/relationships/hyperlink" Target="http://commons.wikimedia.org/wiki/File:Gregor_Reisch,_Margarita_Philosophica,_1508_(1230x1615).png" TargetMode="External"/><Relationship Id="rId4" Type="http://schemas.openxmlformats.org/officeDocument/2006/relationships/hyperlink" Target="http://commons.wikimedia.org/wiki/File:Ishango_Bone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Blaise_pascal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Arts_et_Metiers_Pascaline_dsc03869.jp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Gottfried_Wilhelm_von_Leibniz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Leibnitzrechenmaschine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iagram_of_I_Ching_hexagrams_owned_by_Gottfried_Wilhelm_Leibniz,_1701.jp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Charles_Babbage_-_1860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clipse-maps.com/Eclipse-Maps/History/Pages/1801-1850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bbage_Difference_Engine.jp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PunchedCardsAnalyticalEngine.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grapevinetxonline/4531029896/" TargetMode="External"/><Relationship Id="rId5" Type="http://schemas.openxmlformats.org/officeDocument/2006/relationships/hyperlink" Target="https://openclipart.org/image/300px/svg_to_png/70039/Retro_locomotive.png" TargetMode="External"/><Relationship Id="rId4" Type="http://schemas.openxmlformats.org/officeDocument/2006/relationships/hyperlink" Target="http://ds.haverford.edu/bitbybit/wp-content/uploads/2012/07/Chapter_2-55.jp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ocstoc.com/docs/97075031/Download-the-Excel-Spreadsheet-Moore-s-Law-Year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File:Babbages_Brain.jp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Ada_Lovelace_in_1852.jp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Diagram_for_the_computation_of_Bernoulli_numbers.jp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John_von_Neumann_ID_badge.p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rossroads_baker_explosion.jp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Nobili_Pesavento_2reps.png" TargetMode="External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Konrad_Zuse_(1992).jp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etropolisposter.jp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Zuse_Z1.jp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undesarchiv_Bild_183-G00630,_Sommerolympiade,_Siegerehrung_Weitsprung.jp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United_States_bombing_raid_over_a_German_city_-_NARA_-_197269.ti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Aiken.jpe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Elmer-pump-heatequation.png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Harvard_Mark_I_sequencer.agr.jpg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Grace_Hopper_and_UNIVAC.jp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H96566k.jpg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eatlantic.com/infocus/2012/05/50-years-ago-the-world-in-1962/100296/#img03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adcube.com/articles/10.1029/TE045i002p00145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ENIAC_Penn1.jpg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iorart.ip.com/IPCOM/000129539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Tommy_Flowers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Heathrobinsonmachine_tnmoc.jpg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eDb8ojvreo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olossus.jpg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lan_Turing_Aged_16.jpg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uring_Machine_Model_Davey_2012.jp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letchley_Park_Bombe4.jpg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Linus_Torvalds_-_Linuxcon2011.jpg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nning.com/grov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im_Berners-Lee_closeup.jpg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Gregor_Kiczales_AOSD.jpg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ilhouettes-boy-girl-kids-young-28769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manning.com/groves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about.me/mgroves" TargetMode="External"/><Relationship Id="rId4" Type="http://schemas.openxmlformats.org/officeDocument/2006/relationships/hyperlink" Target="http://crosscuttingconcern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History_Logo.sv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I’m Not Lazy, I’m a Visionary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history of computing</a:t>
            </a:r>
          </a:p>
          <a:p>
            <a:endParaRPr lang="en-US" dirty="0"/>
          </a:p>
          <a:p>
            <a:r>
              <a:rPr lang="en-US" dirty="0" smtClean="0"/>
              <a:t>By Matthew D. Groves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6066" y="6596390"/>
            <a:ext cx="3049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Most images licensed through Creative Commons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903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Computing: When to start?</a:t>
            </a:r>
            <a:endParaRPr lang="en-US" dirty="0"/>
          </a:p>
        </p:txBody>
      </p:sp>
      <p:pic>
        <p:nvPicPr>
          <p:cNvPr id="1026" name="Picture 2" descr="File:Ishango B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90" y="2125266"/>
            <a:ext cx="2179490" cy="290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814" y="5031253"/>
            <a:ext cx="18826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Ishango</a:t>
            </a:r>
            <a:r>
              <a:rPr lang="en-US" sz="1350" dirty="0"/>
              <a:t> Bone: 8500 B.C.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091" y="5308252"/>
            <a:ext cx="60115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 smtClean="0">
              <a:hlinkClick r:id="rId4"/>
            </a:endParaRPr>
          </a:p>
          <a:p>
            <a:endParaRPr lang="en-US" sz="1050" dirty="0">
              <a:hlinkClick r:id="rId4"/>
            </a:endParaRPr>
          </a:p>
          <a:p>
            <a:endParaRPr lang="en-US" sz="1050" dirty="0" smtClean="0">
              <a:hlinkClick r:id="rId4"/>
            </a:endParaRPr>
          </a:p>
          <a:p>
            <a:endParaRPr lang="en-US" sz="1050" dirty="0">
              <a:hlinkClick r:id="rId4"/>
            </a:endParaRPr>
          </a:p>
          <a:p>
            <a:r>
              <a:rPr lang="en-US" sz="1050" dirty="0" smtClean="0">
                <a:hlinkClick r:id="rId4"/>
              </a:rPr>
              <a:t>http</a:t>
            </a:r>
            <a:r>
              <a:rPr lang="en-US" sz="1050" dirty="0">
                <a:hlinkClick r:id="rId4"/>
              </a:rPr>
              <a:t>://</a:t>
            </a:r>
            <a:r>
              <a:rPr lang="en-US" sz="1050" dirty="0">
                <a:hlinkClick r:id="rId4"/>
              </a:rPr>
              <a:t>commons.wikimedia.org/wiki/File:Ishango_Bone.jpg</a:t>
            </a:r>
            <a:endParaRPr lang="en-US" sz="1050" dirty="0"/>
          </a:p>
          <a:p>
            <a:r>
              <a:rPr lang="en-US" sz="1050" dirty="0">
                <a:hlinkClick r:id="rId5"/>
              </a:rPr>
              <a:t>http://commons.wikimedia.org/wiki/File:Gregor_Reisch,_Margarita_Philosophica,_1508_(1230x1615).</a:t>
            </a:r>
            <a:r>
              <a:rPr lang="en-US" sz="1050" dirty="0">
                <a:hlinkClick r:id="rId5"/>
              </a:rPr>
              <a:t>png</a:t>
            </a:r>
            <a:endParaRPr lang="en-US" sz="1050" dirty="0"/>
          </a:p>
          <a:p>
            <a:r>
              <a:rPr lang="en-US" sz="1050" dirty="0">
                <a:hlinkClick r:id="rId6"/>
              </a:rPr>
              <a:t>http://en.wikipedia.org/wiki/File:Human_computers_-_</a:t>
            </a:r>
            <a:r>
              <a:rPr lang="en-US" sz="1050" dirty="0">
                <a:hlinkClick r:id="rId6"/>
              </a:rPr>
              <a:t>Dryden.jpg</a:t>
            </a:r>
            <a:endParaRPr lang="en-US" sz="1050" dirty="0"/>
          </a:p>
          <a:p>
            <a:endParaRPr lang="en-US" sz="1050" dirty="0"/>
          </a:p>
        </p:txBody>
      </p:sp>
      <p:pic>
        <p:nvPicPr>
          <p:cNvPr id="1028" name="Picture 4" descr="File:Gregor Reisch, Margarita Philosophica, 1508 (1230x1615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0" y="2125267"/>
            <a:ext cx="2215798" cy="29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62929" y="5031253"/>
            <a:ext cx="24404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Madame </a:t>
            </a:r>
            <a:r>
              <a:rPr lang="en-US" sz="1350" dirty="0" err="1"/>
              <a:t>Arithmatica</a:t>
            </a:r>
            <a:r>
              <a:rPr lang="en-US" sz="1350" dirty="0"/>
              <a:t>: 1508 A.D.</a:t>
            </a:r>
            <a:endParaRPr lang="en-US" sz="1350" dirty="0"/>
          </a:p>
        </p:txBody>
      </p:sp>
      <p:pic>
        <p:nvPicPr>
          <p:cNvPr id="1030" name="Picture 6" descr="File:Human computers - Dryde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4" y="2125266"/>
            <a:ext cx="3716168" cy="29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41446" y="5035766"/>
            <a:ext cx="19639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Computers at work: 1949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7304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quickmeme.com/img/c0/c062bcb68585b03e4c816ad60f7a53a37fb9e418045b78f7a99a106655943c6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07" y="1170817"/>
            <a:ext cx="6117866" cy="45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52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Blaise </a:t>
            </a:r>
            <a:r>
              <a:rPr lang="en-US" dirty="0" smtClean="0"/>
              <a:t>Pascal (1623 – 1662)</a:t>
            </a:r>
            <a:endParaRPr lang="en-US" dirty="0"/>
          </a:p>
        </p:txBody>
      </p:sp>
      <p:pic>
        <p:nvPicPr>
          <p:cNvPr id="1026" name="Picture 2" descr="http://upload.wikimedia.org/wikipedia/commons/7/79/Blaise_pasc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83" y="1653021"/>
            <a:ext cx="3889233" cy="407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07023" y="5723752"/>
            <a:ext cx="42907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commons.wikimedia.org/wiki/File:Blaise_pascal.jpg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1296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Pascaline</a:t>
            </a:r>
            <a:endParaRPr lang="en-US" dirty="0"/>
          </a:p>
        </p:txBody>
      </p:sp>
      <p:pic>
        <p:nvPicPr>
          <p:cNvPr id="2050" name="Picture 2" descr="File:Arts et Metiers Pascaline dsc038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96" y="1466161"/>
            <a:ext cx="7426408" cy="40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57551" y="5758376"/>
            <a:ext cx="653314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commons.wikimedia.org/wiki/File:Arts_et_Metiers_Pascaline_dsc03869.jpg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070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Laziness is only virtuous if it has a productive purpose.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9080" y="258446"/>
            <a:ext cx="9688286" cy="1325563"/>
          </a:xfrm>
        </p:spPr>
        <p:txBody>
          <a:bodyPr/>
          <a:lstStyle/>
          <a:p>
            <a:pPr algn="ctr"/>
            <a:r>
              <a:rPr lang="en-US" dirty="0" smtClean="0"/>
              <a:t>Gottfried </a:t>
            </a:r>
            <a:r>
              <a:rPr lang="en-US" dirty="0"/>
              <a:t>Wilhelm </a:t>
            </a:r>
            <a:r>
              <a:rPr lang="en-US" dirty="0" smtClean="0"/>
              <a:t>Leibniz (1646 – 1716)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68486" y="5758376"/>
            <a:ext cx="6019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commons.wikimedia.org/wiki/File:Gottfried_Wilhelm_von_Leibniz.jpg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3074" name="Picture 2" descr="File:Gottfried Wilhelm von Leibni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950" y="1342902"/>
            <a:ext cx="3488225" cy="441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0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Stepped Reckoner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01885" y="5758376"/>
            <a:ext cx="517071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commons.wikimedia.org/wiki/File:Leibnitzrechenmaschine.jpg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5122" name="Picture 2" descr="File:Leibnitzrechenmasch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21" y="1962235"/>
            <a:ext cx="4727122" cy="354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time is valuable. Don’t waste it on something that could be scripted instead.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Binary Numbers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7057" y="5758376"/>
            <a:ext cx="8515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http://en.wikipedia.org/wiki/File:Diagram_of_I_Ching_hexagrams_owned_by_Gottfried_Wilhelm_Leibniz,_</a:t>
            </a:r>
            <a:r>
              <a:rPr lang="en-US" sz="1350" dirty="0">
                <a:hlinkClick r:id="rId3"/>
              </a:rPr>
              <a:t>1701.jpg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4098" name="Picture 2" descr="File:Diagram of I Ching hexagrams owned by Gottfried Wilhelm Leibniz, 17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55" y="2125267"/>
            <a:ext cx="3410291" cy="32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123" y="1915800"/>
            <a:ext cx="4380820" cy="36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#2b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Look around. Explore.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56" y="2912393"/>
            <a:ext cx="7886700" cy="994172"/>
          </a:xfrm>
        </p:spPr>
        <p:txBody>
          <a:bodyPr/>
          <a:lstStyle/>
          <a:p>
            <a:pPr algn="ctr"/>
            <a:r>
              <a:rPr lang="en-US" dirty="0" smtClean="0"/>
              <a:t>Dedicated to Grace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Charles Babbage (1791-1871)</a:t>
            </a:r>
            <a:endParaRPr lang="en-US" dirty="0"/>
          </a:p>
        </p:txBody>
      </p:sp>
      <p:pic>
        <p:nvPicPr>
          <p:cNvPr id="6146" name="Picture 2" descr="http://upload.wikimedia.org/wikipedia/commons/6/6b/Charles_Babbage_-_18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39" y="1858736"/>
            <a:ext cx="2978162" cy="389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58343" y="5758376"/>
            <a:ext cx="554082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http://commons.wikimedia.org/wiki/File:Charles_Babbage_-_</a:t>
            </a:r>
            <a:r>
              <a:rPr lang="en-US" sz="1350" dirty="0">
                <a:hlinkClick r:id="rId4"/>
              </a:rPr>
              <a:t>1860.jpg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4490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222" y="857251"/>
            <a:ext cx="7886700" cy="994172"/>
          </a:xfrm>
        </p:spPr>
        <p:txBody>
          <a:bodyPr/>
          <a:lstStyle/>
          <a:p>
            <a:pPr algn="ctr"/>
            <a:r>
              <a:rPr lang="en-US" dirty="0" smtClean="0"/>
              <a:t>The Nautical Almanac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7" y="1596984"/>
            <a:ext cx="2654883" cy="40336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5686" y="5674178"/>
            <a:ext cx="57585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eclipse-maps.com/Eclipse-Maps/History/Pages/1801-1850.html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190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Difference 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972" y="5758376"/>
            <a:ext cx="6229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commons.wikimedia.org/wiki/File:Babbage_Difference_Engine.jpg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9218" name="Picture 2" descr="File:Babbage Difference Eng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93" y="1842746"/>
            <a:ext cx="5285015" cy="382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33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Analytical 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46715" y="5679455"/>
            <a:ext cx="6229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commons.wikimedia.org/wiki/File:PunchedCardsAnalyticalEngine.jpg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0242" name="Picture 2" descr="File:PunchedCardsAnalyticalEng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1" y="1880507"/>
            <a:ext cx="2133173" cy="369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39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Analytical Engine</a:t>
            </a:r>
          </a:p>
        </p:txBody>
      </p:sp>
      <p:pic>
        <p:nvPicPr>
          <p:cNvPr id="11266" name="Picture 2" descr="http://ds.haverford.edu/bitbybit/wp-content/uploads/2012/07/Chapter_2-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69" y="2022022"/>
            <a:ext cx="5696982" cy="312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0400" y="5342878"/>
            <a:ext cx="59436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ds.haverford.edu/bitbybit/wp-content/uploads/2012/07/Chapter_2-55.jpg</a:t>
            </a:r>
            <a:endParaRPr lang="en-US" sz="1350" dirty="0"/>
          </a:p>
          <a:p>
            <a:r>
              <a:rPr lang="en-US" sz="1350" dirty="0">
                <a:hlinkClick r:id="rId5"/>
              </a:rPr>
              <a:t>https://</a:t>
            </a:r>
            <a:r>
              <a:rPr lang="en-US" sz="1350" dirty="0">
                <a:hlinkClick r:id="rId5"/>
              </a:rPr>
              <a:t>openclipart.org/image/300px/svg_to_png/70039/Retro_locomotive.png</a:t>
            </a:r>
            <a:endParaRPr lang="en-US" sz="1350" dirty="0"/>
          </a:p>
          <a:p>
            <a:r>
              <a:rPr lang="en-US" sz="1350" dirty="0">
                <a:hlinkClick r:id="rId6"/>
              </a:rPr>
              <a:t>https://www.flickr.com/photos/grapevinetxonline/4531029896</a:t>
            </a:r>
            <a:r>
              <a:rPr lang="en-US" sz="1350" dirty="0">
                <a:hlinkClick r:id="rId6"/>
              </a:rPr>
              <a:t>/</a:t>
            </a: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11270" name="Picture 6" descr="https://openclipart.org/image/300px/svg_to_png/70039/Retro_locomotiv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857" y="1987842"/>
            <a:ext cx="5990206" cy="31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123" y="1889322"/>
            <a:ext cx="4952329" cy="329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4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5861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Moore and Babbage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26076"/>
              </p:ext>
            </p:extLst>
          </p:nvPr>
        </p:nvGraphicFramePr>
        <p:xfrm>
          <a:off x="628650" y="1717223"/>
          <a:ext cx="7886700" cy="4125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4482193"/>
            <a:ext cx="14155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Analytical Engine</a:t>
            </a:r>
            <a:endParaRPr lang="en-US" sz="1350" b="1" dirty="0"/>
          </a:p>
        </p:txBody>
      </p:sp>
      <p:sp>
        <p:nvSpPr>
          <p:cNvPr id="6" name="Rectangle 5"/>
          <p:cNvSpPr/>
          <p:nvPr/>
        </p:nvSpPr>
        <p:spPr>
          <a:xfrm>
            <a:off x="2460172" y="5758376"/>
            <a:ext cx="738051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  <a:hlinkClick r:id="rId4"/>
              </a:rPr>
              <a:t>http://</a:t>
            </a:r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  <a:hlinkClick r:id="rId4"/>
              </a:rPr>
              <a:t>www.docstoc.com/docs/97075031/Download-the-Excel-Spreadsheet-Moore-s-Law-Year</a:t>
            </a:r>
            <a:endParaRPr lang="en-US" sz="135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350" dirty="0"/>
              <a:t> </a:t>
            </a:r>
            <a:endParaRPr lang="en-US" sz="1350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07790" y="4782275"/>
            <a:ext cx="489639" cy="2877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0" y="4343693"/>
            <a:ext cx="8483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/>
              <a:t>Collossus</a:t>
            </a:r>
            <a:endParaRPr lang="en-US" sz="135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340929" y="3460800"/>
            <a:ext cx="7360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Apple II</a:t>
            </a:r>
            <a:endParaRPr lang="en-US" sz="1350" b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052458" y="3186793"/>
            <a:ext cx="632435" cy="27400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839904" y="2651529"/>
            <a:ext cx="632435" cy="27400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79196" y="2961208"/>
            <a:ext cx="9192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Pentium II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6342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Listen to your annoyance.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7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BABBAGE </a:t>
            </a:r>
            <a:r>
              <a:rPr lang="en-US" dirty="0" err="1" smtClean="0"/>
              <a:t>BRAAaaaAAaaaINNSSSS</a:t>
            </a:r>
            <a:endParaRPr lang="en-US" dirty="0"/>
          </a:p>
        </p:txBody>
      </p:sp>
      <p:pic>
        <p:nvPicPr>
          <p:cNvPr id="8194" name="Picture 2" descr="File:Babbages Br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22" y="2179779"/>
            <a:ext cx="2306921" cy="34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71016" y="5758376"/>
            <a:ext cx="39279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en.wikipedia.org/wiki/File:Babbages_Brain.jpg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987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Ada Lovelace (1815 – 1852)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File:Ada Lovelace in 18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42" y="1872874"/>
            <a:ext cx="3135645" cy="377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5971" y="5745667"/>
            <a:ext cx="49923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commons.wikimedia.org/wiki/File:Ada_Lovelace_in_1852.jpg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449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Annotation G: Bernoulli Numbers</a:t>
            </a:r>
            <a:endParaRPr lang="en-US" dirty="0"/>
          </a:p>
        </p:txBody>
      </p:sp>
      <p:pic>
        <p:nvPicPr>
          <p:cNvPr id="2050" name="Picture 2" descr="File:Diagram for the computation of Bernoulli 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92" y="1890137"/>
            <a:ext cx="5170616" cy="361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79523" y="5653294"/>
            <a:ext cx="72764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commons.wikimedia.org/wiki/File:Diagram_for_the_computation_of_Bernoulli_numbers.jpg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0500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ytimg.com/vi/aNAtbYSxzuA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4032" y="5746835"/>
            <a:ext cx="608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licensed through Creative Commons: https://www.youtube.com/watch?v=aNAtbYSxzuA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Speak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9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John von Neumann (1903 – 1957)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23086" y="5758376"/>
            <a:ext cx="59940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commons.wikimedia.org/wiki/File:John_von_Neumann_ID_badge.png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026" name="Picture 2" descr="File:John von Neumann ID bad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3" y="1974462"/>
            <a:ext cx="3455194" cy="366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Manhattan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76675" y="5682177"/>
            <a:ext cx="6096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commons.wikimedia.org/wiki/File:Crossroads_baker_explosion.jpg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2050" name="Picture 2" descr="File:Crossroads baker explos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514" y="2263850"/>
            <a:ext cx="4346972" cy="341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4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Self-replicating program</a:t>
            </a:r>
            <a:endParaRPr lang="en-US" dirty="0"/>
          </a:p>
        </p:txBody>
      </p:sp>
      <p:pic>
        <p:nvPicPr>
          <p:cNvPr id="3074" name="Picture 2" descr="File:Nobili Pesavento 2re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7" y="2125266"/>
            <a:ext cx="4864894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heaviationist.com/wp-content/uploads/2013/03/Skyn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31" y="1895475"/>
            <a:ext cx="3744516" cy="37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41589" y="5758376"/>
            <a:ext cx="599122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5"/>
              </a:rPr>
              <a:t>http://</a:t>
            </a:r>
            <a:r>
              <a:rPr lang="en-US" sz="1350" dirty="0">
                <a:hlinkClick r:id="rId5"/>
              </a:rPr>
              <a:t>commons.wikimedia.org/wiki/File:Nobili_Pesavento_2reps.png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4862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809625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Von Neumann and the Middle-Square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Generate 4-digit random numbers: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Start with a 4-digit number: 1234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Square it: 01522756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Take the middle four digits: 01</a:t>
            </a:r>
            <a:r>
              <a:rPr lang="en-US" u="sng" dirty="0" smtClean="0"/>
              <a:t>5227</a:t>
            </a:r>
            <a:r>
              <a:rPr lang="en-US" dirty="0" smtClean="0"/>
              <a:t>56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Repeat: 5227</a:t>
            </a:r>
            <a:r>
              <a:rPr lang="en-US" baseline="30000" dirty="0" smtClean="0"/>
              <a:t>2</a:t>
            </a:r>
            <a:r>
              <a:rPr lang="en-US" dirty="0" smtClean="0"/>
              <a:t> =&gt; 27</a:t>
            </a:r>
            <a:r>
              <a:rPr lang="en-US" u="sng" dirty="0" smtClean="0"/>
              <a:t>3215</a:t>
            </a:r>
            <a:r>
              <a:rPr lang="en-US" dirty="0" smtClean="0"/>
              <a:t>29 =&gt; 3215</a:t>
            </a:r>
            <a:r>
              <a:rPr lang="en-US" baseline="30000" dirty="0" smtClean="0"/>
              <a:t>2</a:t>
            </a:r>
            <a:r>
              <a:rPr lang="en-US" dirty="0" smtClean="0"/>
              <a:t> =&gt; 10</a:t>
            </a:r>
            <a:r>
              <a:rPr lang="en-US" u="sng" dirty="0" smtClean="0"/>
              <a:t>3362</a:t>
            </a:r>
            <a:r>
              <a:rPr lang="en-US" dirty="0" smtClean="0"/>
              <a:t>25 =&gt; etc…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Rubbishy: 0540 =&gt; 2916 =&gt; 5030 =&gt; 3009 =&gt; 0540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prefect is the enemy </a:t>
            </a:r>
            <a:r>
              <a:rPr lang="en-US" dirty="0" err="1" smtClean="0"/>
              <a:t>oof</a:t>
            </a:r>
            <a:r>
              <a:rPr lang="en-US" dirty="0" smtClean="0"/>
              <a:t> the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Konrad </a:t>
            </a:r>
            <a:r>
              <a:rPr lang="en-US" dirty="0" err="1" smtClean="0"/>
              <a:t>Zuse</a:t>
            </a:r>
            <a:r>
              <a:rPr lang="en-US" dirty="0" smtClean="0"/>
              <a:t> (1910 – 1995)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0075" y="5672652"/>
            <a:ext cx="54006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http://commons.wikimedia.org/wiki/File:Konrad_Zuse_(1992).</a:t>
            </a:r>
            <a:r>
              <a:rPr lang="en-US" sz="1350" dirty="0">
                <a:hlinkClick r:id="rId3"/>
              </a:rPr>
              <a:t>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4098" name="Picture 2" descr="File:Konrad Zuse (199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56" y="2040731"/>
            <a:ext cx="2528888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0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Saw a movie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95948" y="5681276"/>
            <a:ext cx="40009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en.wikipedia.org/wiki/File:Metropolisposter.jpg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5122" name="Picture 2" descr="http://upload.wikimedia.org/wikipedia/en/0/06/Metropolispo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131094"/>
            <a:ext cx="2090798" cy="461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6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1936 in Germany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59042" y="5652701"/>
            <a:ext cx="39379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commons.wikimedia.org/wiki/File:Zuse_Z1.jpg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6146" name="Picture 2" descr="File:Zuse Z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926431"/>
            <a:ext cx="5715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1936 in Germany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9075" y="5758376"/>
            <a:ext cx="892492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http://commons.wikimedia.org/wiki/File:Bundesarchiv_Bild_183-G00630,_Sommerolympiade,_</a:t>
            </a:r>
            <a:r>
              <a:rPr lang="en-US" sz="1350" dirty="0">
                <a:hlinkClick r:id="rId3"/>
              </a:rPr>
              <a:t>Siegerehrung_Weitsprung.jpg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7170" name="Picture 2" descr="File:Bundesarchiv Bild 183-G00630, Sommerolympiade, Siegerehrung Weitspru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01" y="1853465"/>
            <a:ext cx="5189199" cy="368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92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89065" y="1810245"/>
            <a:ext cx="900446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/>
              <a:t>“We will encourage you to develop the three great virtues of a programmer: laziness, impatience, and hubris.”</a:t>
            </a:r>
          </a:p>
          <a:p>
            <a:pPr algn="ctr"/>
            <a:endParaRPr lang="en-US" sz="4050" b="1" dirty="0"/>
          </a:p>
          <a:p>
            <a:pPr algn="ctr"/>
            <a:r>
              <a:rPr lang="en-US" sz="4050" b="1" dirty="0"/>
              <a:t> </a:t>
            </a:r>
            <a:r>
              <a:rPr lang="en-US" sz="4050" dirty="0"/>
              <a:t>– Larry Wall, </a:t>
            </a:r>
            <a:r>
              <a:rPr lang="en-US" sz="4050" u="sng" dirty="0"/>
              <a:t>Programming Perl</a:t>
            </a:r>
            <a:endParaRPr lang="en-US" sz="405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114032" y="5746835"/>
            <a:ext cx="608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licensed through Creative Commons: https://www.youtube.com/watch?v=aNAtbYSxzuA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03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bsimg.ngfiles.com/1/6770000/ngbbs43554ef8c5d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53" y="1228090"/>
            <a:ext cx="4908994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9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1943 in Germany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2500" y="5663127"/>
            <a:ext cx="819150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http://commons.wikimedia.org/wiki/File:United_States_bombing_raid_over_a_German_city_-_NARA_-_</a:t>
            </a:r>
            <a:r>
              <a:rPr lang="en-US" sz="1350" dirty="0">
                <a:hlinkClick r:id="rId3"/>
              </a:rPr>
              <a:t>197269.tif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9218" name="Picture 2" descr="File:United States bombing raid over a German city - NARA - 197269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78" y="1857632"/>
            <a:ext cx="4693444" cy="380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77075" y="2876550"/>
            <a:ext cx="1080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Z3 computer</a:t>
            </a:r>
            <a:endParaRPr lang="en-US" sz="135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5133976" y="3176632"/>
            <a:ext cx="2483439" cy="70956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 lazy, even if you’re in Nazi Germany.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are more empowered than you think.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Plankalkül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P1 max3 (V0[:8.0],V1[:8.0],V2[:8.0]) → R0[:8.0]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max(V0[:8.0],V1[:8.0]) → Z1[:8.0]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max(Z1[:8.0],V2[:8.0]) → R0[:8.0]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P2 max (V0[:8.0],V1[:8.0]) → R0[:8.0]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V0[:8.0] → Z1[:8.0]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(Z1[:8.0] &lt; V1[:8.0]) → V1[:8.0] → Z1[:8.0]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Z1[:8.0] → R0[:8.0]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2026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#6b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more umlauts.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9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Howard Aiken (1900 – 1973)</a:t>
            </a:r>
            <a:endParaRPr lang="en-US" dirty="0"/>
          </a:p>
        </p:txBody>
      </p:sp>
      <p:pic>
        <p:nvPicPr>
          <p:cNvPr id="1026" name="Picture 2" descr="File:Aike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53" y="2013981"/>
            <a:ext cx="2590894" cy="31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42615" y="5677441"/>
            <a:ext cx="38313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commons.wikimedia.org/wiki/File:Aiken.jpeg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7786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Equations</a:t>
            </a:r>
            <a:endParaRPr lang="en-US" dirty="0"/>
          </a:p>
        </p:txBody>
      </p:sp>
      <p:pic>
        <p:nvPicPr>
          <p:cNvPr id="2050" name="Picture 2" descr="File:Elmer-pump-heatequ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95" y="2125267"/>
            <a:ext cx="4122810" cy="32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45576" y="5758376"/>
            <a:ext cx="58960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commons.wikimedia.org/wiki/File:Elmer-pump-heatequation.png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070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31" y="1603014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dirty="0"/>
              <a:t>Howard Aiken quote</a:t>
            </a:r>
            <a:r>
              <a:rPr lang="en-US" sz="2700" dirty="0"/>
              <a:t>: “The </a:t>
            </a:r>
            <a:r>
              <a:rPr lang="en-US" sz="2700" dirty="0"/>
              <a:t>desire to economize time and mental effort in arithmetical computations, and to eliminate human liability to error is probably as old as the science of arithmetic itself</a:t>
            </a:r>
            <a:r>
              <a:rPr lang="en-US" sz="2700" dirty="0"/>
              <a:t>.”</a:t>
            </a:r>
          </a:p>
          <a:p>
            <a:pPr marL="0" indent="0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b="1" dirty="0"/>
              <a:t>Groves paraphrase</a:t>
            </a:r>
            <a:r>
              <a:rPr lang="en-US" sz="2700" dirty="0"/>
              <a:t>: “I’m far too lazy to do all this nonsense by hand.”</a:t>
            </a:r>
          </a:p>
        </p:txBody>
      </p:sp>
    </p:spTree>
    <p:extLst>
      <p:ext uri="{BB962C8B-B14F-4D97-AF65-F5344CB8AC3E}">
        <p14:creationId xmlns:p14="http://schemas.microsoft.com/office/powerpoint/2010/main" val="104805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Harvard Mark I</a:t>
            </a:r>
            <a:endParaRPr lang="en-US" dirty="0"/>
          </a:p>
        </p:txBody>
      </p:sp>
      <p:pic>
        <p:nvPicPr>
          <p:cNvPr id="3074" name="Picture 2" descr="File:Harvard Mark I sequencer.ag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576" y="1961655"/>
            <a:ext cx="4776849" cy="358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22916" y="5758376"/>
            <a:ext cx="610094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commons.wikimedia.org/wiki/File:Harvard_Mark_I_sequencer.agr.jpg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9247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Von Neumann vs Harvard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89018" y="2656296"/>
            <a:ext cx="1033154" cy="516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CPU</a:t>
            </a:r>
            <a:endParaRPr lang="en-US" sz="1350" dirty="0"/>
          </a:p>
        </p:txBody>
      </p:sp>
      <p:sp>
        <p:nvSpPr>
          <p:cNvPr id="6" name="Rectangle 5"/>
          <p:cNvSpPr/>
          <p:nvPr/>
        </p:nvSpPr>
        <p:spPr>
          <a:xfrm>
            <a:off x="441612" y="3423063"/>
            <a:ext cx="1566183" cy="1921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Memory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</p:txBody>
      </p:sp>
      <p:sp>
        <p:nvSpPr>
          <p:cNvPr id="7" name="Rectangle 6"/>
          <p:cNvSpPr/>
          <p:nvPr/>
        </p:nvSpPr>
        <p:spPr>
          <a:xfrm>
            <a:off x="441613" y="3769543"/>
            <a:ext cx="1473283" cy="7724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Program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6268687" y="2683269"/>
            <a:ext cx="1033154" cy="516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CPU</a:t>
            </a:r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441612" y="4541973"/>
            <a:ext cx="1473283" cy="802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Data</a:t>
            </a:r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249382" y="2059627"/>
            <a:ext cx="4221678" cy="3767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1276648" y="2109811"/>
            <a:ext cx="21023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Von Neumann Architecture</a:t>
            </a:r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4674425" y="2026970"/>
            <a:ext cx="4221678" cy="3767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6062353" y="2026970"/>
            <a:ext cx="16589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Harvard Architecture</a:t>
            </a:r>
            <a:endParaRPr lang="en-US" sz="1350" dirty="0"/>
          </a:p>
        </p:txBody>
      </p:sp>
      <p:sp>
        <p:nvSpPr>
          <p:cNvPr id="15" name="Rectangle 14"/>
          <p:cNvSpPr/>
          <p:nvPr/>
        </p:nvSpPr>
        <p:spPr>
          <a:xfrm>
            <a:off x="5012501" y="4241199"/>
            <a:ext cx="1473283" cy="7724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Program</a:t>
            </a:r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>
            <a:off x="6954302" y="4241199"/>
            <a:ext cx="1473283" cy="7724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Data</a:t>
            </a:r>
            <a:endParaRPr lang="en-US" sz="1350" dirty="0"/>
          </a:p>
        </p:txBody>
      </p:sp>
      <p:cxnSp>
        <p:nvCxnSpPr>
          <p:cNvPr id="20" name="Elbow Connector 19"/>
          <p:cNvCxnSpPr>
            <a:stCxn id="6" idx="3"/>
            <a:endCxn id="4" idx="2"/>
          </p:cNvCxnSpPr>
          <p:nvPr/>
        </p:nvCxnSpPr>
        <p:spPr>
          <a:xfrm flipV="1">
            <a:off x="2007796" y="3172873"/>
            <a:ext cx="1197800" cy="1210979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1"/>
            <a:endCxn id="15" idx="0"/>
          </p:cNvCxnSpPr>
          <p:nvPr/>
        </p:nvCxnSpPr>
        <p:spPr>
          <a:xfrm rot="10800000" flipV="1">
            <a:off x="5749142" y="2941558"/>
            <a:ext cx="519545" cy="1299641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8" idx="3"/>
            <a:endCxn id="16" idx="0"/>
          </p:cNvCxnSpPr>
          <p:nvPr/>
        </p:nvCxnSpPr>
        <p:spPr>
          <a:xfrm>
            <a:off x="7301840" y="2941558"/>
            <a:ext cx="389103" cy="1299641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5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General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7" y="1893981"/>
            <a:ext cx="7694149" cy="321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71061" y="1740654"/>
            <a:ext cx="2266628" cy="347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5137688" y="1765009"/>
            <a:ext cx="3254327" cy="354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7473735" y="5723751"/>
            <a:ext cx="17188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http://xkcd.com/974/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7530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Grace Hopper (1906 – 1992)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17196" y="5758376"/>
            <a:ext cx="5474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commons.wikimedia.org/wiki/File:Grace_Hopper_and_UNIVAC.jpg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4098" name="Picture 2" descr="File:Grace Hopper and UNIVA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22" y="1976033"/>
            <a:ext cx="4114356" cy="36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5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14559" y="5758376"/>
            <a:ext cx="39812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commons.wikimedia.org/wiki/File:H96566k.jpg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5122" name="Picture 2" descr="File:H96566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593569"/>
            <a:ext cx="5286375" cy="416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86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FLOW-MATIC &amp; COBOL</a:t>
            </a:r>
            <a:endParaRPr lang="en-US" dirty="0"/>
          </a:p>
        </p:txBody>
      </p:sp>
      <p:pic>
        <p:nvPicPr>
          <p:cNvPr id="6146" name="Picture 2" descr="Pamphlet promoting FLOW-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9" y="2125266"/>
            <a:ext cx="8778223" cy="35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9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It’s not too late to start being lazy.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1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John W. </a:t>
            </a:r>
            <a:r>
              <a:rPr lang="en-US" dirty="0" err="1" smtClean="0"/>
              <a:t>Mauchly</a:t>
            </a:r>
            <a:r>
              <a:rPr lang="en-US" dirty="0" smtClean="0"/>
              <a:t> (1907 – 1980)</a:t>
            </a:r>
            <a:endParaRPr lang="en-US" dirty="0"/>
          </a:p>
        </p:txBody>
      </p:sp>
      <p:pic>
        <p:nvPicPr>
          <p:cNvPr id="2050" name="Picture 2" descr="http://cdn.theatlantic.com/static/infocus/1962051412/s_n03_211020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139" y="2125266"/>
            <a:ext cx="4699723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8869" y="5758376"/>
            <a:ext cx="6858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http://www.theatlantic.com/infocus/2012/05/50-years-ago-the-world-in-1962/100296/#</a:t>
            </a:r>
            <a:r>
              <a:rPr lang="en-US" sz="1350" dirty="0">
                <a:hlinkClick r:id="rId4"/>
              </a:rPr>
              <a:t>img03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7521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Lazy? Yes.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76" y="2014679"/>
            <a:ext cx="3891326" cy="33276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7750" y="5741120"/>
            <a:ext cx="46236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www.readcube.com/articles/10.1029/TE045i002p00145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8928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ENIAC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64658" y="5758376"/>
            <a:ext cx="431631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commons.wikimedia.org/wiki/File:ENIAC_Penn1.jpg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026" name="Picture 2" descr="File:ENIAC Penn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80" y="1947554"/>
            <a:ext cx="4892641" cy="36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8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Code</a:t>
            </a:r>
            <a:endParaRPr lang="en-US" dirty="0"/>
          </a:p>
        </p:txBody>
      </p:sp>
      <p:pic>
        <p:nvPicPr>
          <p:cNvPr id="2050" name="Picture 2" descr="http://priorart.ip.com/firstpage/IPCOM00012953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426" y="1703100"/>
            <a:ext cx="3129439" cy="40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93619" y="5758376"/>
            <a:ext cx="320542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http://priorart.ip.com/IPCOM/000129539</a:t>
            </a:r>
            <a:r>
              <a:rPr lang="en-US" sz="1350" dirty="0">
                <a:hlinkClick r:id="rId4"/>
              </a:rPr>
              <a:t>/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8817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Even in failure, be lazy.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3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Tommy Flowers (1905 – 1998)</a:t>
            </a:r>
            <a:endParaRPr lang="en-US" dirty="0"/>
          </a:p>
        </p:txBody>
      </p:sp>
      <p:pic>
        <p:nvPicPr>
          <p:cNvPr id="1026" name="Picture 2" descr="File:Tommy Flow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44" y="2125266"/>
            <a:ext cx="2500313" cy="33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98552" y="5680086"/>
            <a:ext cx="44976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http://</a:t>
            </a:r>
            <a:r>
              <a:rPr lang="en-US" sz="1350" dirty="0">
                <a:hlinkClick r:id="rId4"/>
              </a:rPr>
              <a:t>commons.wikimedia.org/wiki/File:Tommy_Flowers.jpg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615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Matthew D. Groves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I’ve been writing code since I was 8</a:t>
            </a:r>
          </a:p>
          <a:p>
            <a:r>
              <a:rPr lang="en-US" dirty="0" smtClean="0"/>
              <a:t>Software Developer with Heuristic Solutions</a:t>
            </a:r>
          </a:p>
          <a:p>
            <a:r>
              <a:rPr lang="en-US" dirty="0" smtClean="0"/>
              <a:t>I mainly work with .NET, but I also work with JS, PHP, mobile,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BS, MBA, PostSharp MVP, Microsoft MVP</a:t>
            </a:r>
          </a:p>
          <a:p>
            <a:r>
              <a:rPr lang="en-US" dirty="0" smtClean="0"/>
              <a:t>“I am </a:t>
            </a:r>
            <a:r>
              <a:rPr lang="en-US" i="1" dirty="0" smtClean="0"/>
              <a:t>not</a:t>
            </a:r>
            <a:r>
              <a:rPr lang="en-US" dirty="0" smtClean="0"/>
              <a:t> an expert, but I am an enthusiast!” – Alan Stevens</a:t>
            </a:r>
          </a:p>
        </p:txBody>
      </p:sp>
    </p:spTree>
    <p:extLst>
      <p:ext uri="{BB962C8B-B14F-4D97-AF65-F5344CB8AC3E}">
        <p14:creationId xmlns:p14="http://schemas.microsoft.com/office/powerpoint/2010/main" val="3591170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Heath Robinson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75888" y="5682939"/>
            <a:ext cx="59344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commons.wikimedia.org/wiki/File:Heathrobinsonmachine_tnmoc.jpg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4098" name="Picture 2" descr="File:Heathrobinsonmachine tnmo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16" y="1952314"/>
            <a:ext cx="2797969" cy="373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4462397" y="3525295"/>
            <a:ext cx="1352811" cy="977030"/>
          </a:xfrm>
          <a:custGeom>
            <a:avLst/>
            <a:gdLst>
              <a:gd name="connsiteX0" fmla="*/ 1528175 w 1803748"/>
              <a:gd name="connsiteY0" fmla="*/ 212942 h 1302707"/>
              <a:gd name="connsiteX1" fmla="*/ 1402915 w 1803748"/>
              <a:gd name="connsiteY1" fmla="*/ 162838 h 1302707"/>
              <a:gd name="connsiteX2" fmla="*/ 1327759 w 1803748"/>
              <a:gd name="connsiteY2" fmla="*/ 137786 h 1302707"/>
              <a:gd name="connsiteX3" fmla="*/ 1227551 w 1803748"/>
              <a:gd name="connsiteY3" fmla="*/ 87682 h 1302707"/>
              <a:gd name="connsiteX4" fmla="*/ 1189973 w 1803748"/>
              <a:gd name="connsiteY4" fmla="*/ 62630 h 1302707"/>
              <a:gd name="connsiteX5" fmla="*/ 1064712 w 1803748"/>
              <a:gd name="connsiteY5" fmla="*/ 37578 h 1302707"/>
              <a:gd name="connsiteX6" fmla="*/ 989556 w 1803748"/>
              <a:gd name="connsiteY6" fmla="*/ 25052 h 1302707"/>
              <a:gd name="connsiteX7" fmla="*/ 939452 w 1803748"/>
              <a:gd name="connsiteY7" fmla="*/ 12526 h 1302707"/>
              <a:gd name="connsiteX8" fmla="*/ 826718 w 1803748"/>
              <a:gd name="connsiteY8" fmla="*/ 0 h 1302707"/>
              <a:gd name="connsiteX9" fmla="*/ 313151 w 1803748"/>
              <a:gd name="connsiteY9" fmla="*/ 12526 h 1302707"/>
              <a:gd name="connsiteX10" fmla="*/ 137786 w 1803748"/>
              <a:gd name="connsiteY10" fmla="*/ 75156 h 1302707"/>
              <a:gd name="connsiteX11" fmla="*/ 87682 w 1803748"/>
              <a:gd name="connsiteY11" fmla="*/ 100208 h 1302707"/>
              <a:gd name="connsiteX12" fmla="*/ 75156 w 1803748"/>
              <a:gd name="connsiteY12" fmla="*/ 137786 h 1302707"/>
              <a:gd name="connsiteX13" fmla="*/ 12526 w 1803748"/>
              <a:gd name="connsiteY13" fmla="*/ 225468 h 1302707"/>
              <a:gd name="connsiteX14" fmla="*/ 0 w 1803748"/>
              <a:gd name="connsiteY14" fmla="*/ 263046 h 1302707"/>
              <a:gd name="connsiteX15" fmla="*/ 25052 w 1803748"/>
              <a:gd name="connsiteY15" fmla="*/ 501041 h 1302707"/>
              <a:gd name="connsiteX16" fmla="*/ 75156 w 1803748"/>
              <a:gd name="connsiteY16" fmla="*/ 588723 h 1302707"/>
              <a:gd name="connsiteX17" fmla="*/ 100208 w 1803748"/>
              <a:gd name="connsiteY17" fmla="*/ 638827 h 1302707"/>
              <a:gd name="connsiteX18" fmla="*/ 137786 w 1803748"/>
              <a:gd name="connsiteY18" fmla="*/ 688931 h 1302707"/>
              <a:gd name="connsiteX19" fmla="*/ 162838 w 1803748"/>
              <a:gd name="connsiteY19" fmla="*/ 726509 h 1302707"/>
              <a:gd name="connsiteX20" fmla="*/ 212942 w 1803748"/>
              <a:gd name="connsiteY20" fmla="*/ 776613 h 1302707"/>
              <a:gd name="connsiteX21" fmla="*/ 250521 w 1803748"/>
              <a:gd name="connsiteY21" fmla="*/ 826718 h 1302707"/>
              <a:gd name="connsiteX22" fmla="*/ 300625 w 1803748"/>
              <a:gd name="connsiteY22" fmla="*/ 864296 h 1302707"/>
              <a:gd name="connsiteX23" fmla="*/ 350729 w 1803748"/>
              <a:gd name="connsiteY23" fmla="*/ 914400 h 1302707"/>
              <a:gd name="connsiteX24" fmla="*/ 450937 w 1803748"/>
              <a:gd name="connsiteY24" fmla="*/ 977030 h 1302707"/>
              <a:gd name="connsiteX25" fmla="*/ 538619 w 1803748"/>
              <a:gd name="connsiteY25" fmla="*/ 1039660 h 1302707"/>
              <a:gd name="connsiteX26" fmla="*/ 588723 w 1803748"/>
              <a:gd name="connsiteY26" fmla="*/ 1064712 h 1302707"/>
              <a:gd name="connsiteX27" fmla="*/ 626301 w 1803748"/>
              <a:gd name="connsiteY27" fmla="*/ 1089764 h 1302707"/>
              <a:gd name="connsiteX28" fmla="*/ 688932 w 1803748"/>
              <a:gd name="connsiteY28" fmla="*/ 1127342 h 1302707"/>
              <a:gd name="connsiteX29" fmla="*/ 726510 w 1803748"/>
              <a:gd name="connsiteY29" fmla="*/ 1152394 h 1302707"/>
              <a:gd name="connsiteX30" fmla="*/ 826718 w 1803748"/>
              <a:gd name="connsiteY30" fmla="*/ 1177446 h 1302707"/>
              <a:gd name="connsiteX31" fmla="*/ 939452 w 1803748"/>
              <a:gd name="connsiteY31" fmla="*/ 1240076 h 1302707"/>
              <a:gd name="connsiteX32" fmla="*/ 1014608 w 1803748"/>
              <a:gd name="connsiteY32" fmla="*/ 1252603 h 1302707"/>
              <a:gd name="connsiteX33" fmla="*/ 1064712 w 1803748"/>
              <a:gd name="connsiteY33" fmla="*/ 1277655 h 1302707"/>
              <a:gd name="connsiteX34" fmla="*/ 1164921 w 1803748"/>
              <a:gd name="connsiteY34" fmla="*/ 1290181 h 1302707"/>
              <a:gd name="connsiteX35" fmla="*/ 1252603 w 1803748"/>
              <a:gd name="connsiteY35" fmla="*/ 1302707 h 1302707"/>
              <a:gd name="connsiteX36" fmla="*/ 1465545 w 1803748"/>
              <a:gd name="connsiteY36" fmla="*/ 1290181 h 1302707"/>
              <a:gd name="connsiteX37" fmla="*/ 1565753 w 1803748"/>
              <a:gd name="connsiteY37" fmla="*/ 1215024 h 1302707"/>
              <a:gd name="connsiteX38" fmla="*/ 1615858 w 1803748"/>
              <a:gd name="connsiteY38" fmla="*/ 1189972 h 1302707"/>
              <a:gd name="connsiteX39" fmla="*/ 1703540 w 1803748"/>
              <a:gd name="connsiteY39" fmla="*/ 1077238 h 1302707"/>
              <a:gd name="connsiteX40" fmla="*/ 1716066 w 1803748"/>
              <a:gd name="connsiteY40" fmla="*/ 1039660 h 1302707"/>
              <a:gd name="connsiteX41" fmla="*/ 1766170 w 1803748"/>
              <a:gd name="connsiteY41" fmla="*/ 951978 h 1302707"/>
              <a:gd name="connsiteX42" fmla="*/ 1778696 w 1803748"/>
              <a:gd name="connsiteY42" fmla="*/ 901874 h 1302707"/>
              <a:gd name="connsiteX43" fmla="*/ 1803748 w 1803748"/>
              <a:gd name="connsiteY43" fmla="*/ 814192 h 1302707"/>
              <a:gd name="connsiteX44" fmla="*/ 1791222 w 1803748"/>
              <a:gd name="connsiteY44" fmla="*/ 713983 h 1302707"/>
              <a:gd name="connsiteX45" fmla="*/ 1778696 w 1803748"/>
              <a:gd name="connsiteY45" fmla="*/ 676405 h 1302707"/>
              <a:gd name="connsiteX46" fmla="*/ 1766170 w 1803748"/>
              <a:gd name="connsiteY46" fmla="*/ 551145 h 1302707"/>
              <a:gd name="connsiteX47" fmla="*/ 1741118 w 1803748"/>
              <a:gd name="connsiteY47" fmla="*/ 475989 h 1302707"/>
              <a:gd name="connsiteX48" fmla="*/ 1728592 w 1803748"/>
              <a:gd name="connsiteY48" fmla="*/ 438411 h 1302707"/>
              <a:gd name="connsiteX49" fmla="*/ 1716066 w 1803748"/>
              <a:gd name="connsiteY49" fmla="*/ 400833 h 1302707"/>
              <a:gd name="connsiteX50" fmla="*/ 1691014 w 1803748"/>
              <a:gd name="connsiteY50" fmla="*/ 363255 h 1302707"/>
              <a:gd name="connsiteX51" fmla="*/ 1640910 w 1803748"/>
              <a:gd name="connsiteY51" fmla="*/ 288098 h 1302707"/>
              <a:gd name="connsiteX52" fmla="*/ 1590805 w 1803748"/>
              <a:gd name="connsiteY52" fmla="*/ 225468 h 1302707"/>
              <a:gd name="connsiteX53" fmla="*/ 1578279 w 1803748"/>
              <a:gd name="connsiteY53" fmla="*/ 187890 h 1302707"/>
              <a:gd name="connsiteX54" fmla="*/ 1465545 w 1803748"/>
              <a:gd name="connsiteY54" fmla="*/ 125260 h 1302707"/>
              <a:gd name="connsiteX55" fmla="*/ 1152395 w 1803748"/>
              <a:gd name="connsiteY55" fmla="*/ 100208 h 130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803748" h="1302707">
                <a:moveTo>
                  <a:pt x="1528175" y="212942"/>
                </a:moveTo>
                <a:cubicBezTo>
                  <a:pt x="1401253" y="187558"/>
                  <a:pt x="1530022" y="220614"/>
                  <a:pt x="1402915" y="162838"/>
                </a:cubicBezTo>
                <a:cubicBezTo>
                  <a:pt x="1378875" y="151911"/>
                  <a:pt x="1349731" y="152434"/>
                  <a:pt x="1327759" y="137786"/>
                </a:cubicBezTo>
                <a:cubicBezTo>
                  <a:pt x="1240698" y="79745"/>
                  <a:pt x="1350123" y="148968"/>
                  <a:pt x="1227551" y="87682"/>
                </a:cubicBezTo>
                <a:cubicBezTo>
                  <a:pt x="1214086" y="80949"/>
                  <a:pt x="1204362" y="67057"/>
                  <a:pt x="1189973" y="62630"/>
                </a:cubicBezTo>
                <a:cubicBezTo>
                  <a:pt x="1149275" y="50108"/>
                  <a:pt x="1106563" y="45425"/>
                  <a:pt x="1064712" y="37578"/>
                </a:cubicBezTo>
                <a:cubicBezTo>
                  <a:pt x="1039749" y="32898"/>
                  <a:pt x="1014460" y="30033"/>
                  <a:pt x="989556" y="25052"/>
                </a:cubicBezTo>
                <a:cubicBezTo>
                  <a:pt x="972675" y="21676"/>
                  <a:pt x="956467" y="15144"/>
                  <a:pt x="939452" y="12526"/>
                </a:cubicBezTo>
                <a:cubicBezTo>
                  <a:pt x="902082" y="6777"/>
                  <a:pt x="864296" y="4175"/>
                  <a:pt x="826718" y="0"/>
                </a:cubicBezTo>
                <a:lnTo>
                  <a:pt x="313151" y="12526"/>
                </a:lnTo>
                <a:cubicBezTo>
                  <a:pt x="231544" y="15999"/>
                  <a:pt x="216030" y="36034"/>
                  <a:pt x="137786" y="75156"/>
                </a:cubicBezTo>
                <a:lnTo>
                  <a:pt x="87682" y="100208"/>
                </a:lnTo>
                <a:cubicBezTo>
                  <a:pt x="83507" y="112734"/>
                  <a:pt x="81707" y="126322"/>
                  <a:pt x="75156" y="137786"/>
                </a:cubicBezTo>
                <a:cubicBezTo>
                  <a:pt x="52461" y="177503"/>
                  <a:pt x="31913" y="186695"/>
                  <a:pt x="12526" y="225468"/>
                </a:cubicBezTo>
                <a:cubicBezTo>
                  <a:pt x="6621" y="237278"/>
                  <a:pt x="4175" y="250520"/>
                  <a:pt x="0" y="263046"/>
                </a:cubicBezTo>
                <a:cubicBezTo>
                  <a:pt x="2733" y="304040"/>
                  <a:pt x="302" y="435041"/>
                  <a:pt x="25052" y="501041"/>
                </a:cubicBezTo>
                <a:cubicBezTo>
                  <a:pt x="45699" y="556099"/>
                  <a:pt x="48726" y="542470"/>
                  <a:pt x="75156" y="588723"/>
                </a:cubicBezTo>
                <a:cubicBezTo>
                  <a:pt x="84420" y="604935"/>
                  <a:pt x="90312" y="622993"/>
                  <a:pt x="100208" y="638827"/>
                </a:cubicBezTo>
                <a:cubicBezTo>
                  <a:pt x="111273" y="656530"/>
                  <a:pt x="125652" y="671943"/>
                  <a:pt x="137786" y="688931"/>
                </a:cubicBezTo>
                <a:cubicBezTo>
                  <a:pt x="146536" y="701181"/>
                  <a:pt x="153041" y="715079"/>
                  <a:pt x="162838" y="726509"/>
                </a:cubicBezTo>
                <a:cubicBezTo>
                  <a:pt x="178209" y="744442"/>
                  <a:pt x="197389" y="758838"/>
                  <a:pt x="212942" y="776613"/>
                </a:cubicBezTo>
                <a:cubicBezTo>
                  <a:pt x="226690" y="792325"/>
                  <a:pt x="235759" y="811956"/>
                  <a:pt x="250521" y="826718"/>
                </a:cubicBezTo>
                <a:cubicBezTo>
                  <a:pt x="265283" y="841480"/>
                  <a:pt x="284914" y="850549"/>
                  <a:pt x="300625" y="864296"/>
                </a:cubicBezTo>
                <a:cubicBezTo>
                  <a:pt x="318400" y="879849"/>
                  <a:pt x="332954" y="898847"/>
                  <a:pt x="350729" y="914400"/>
                </a:cubicBezTo>
                <a:cubicBezTo>
                  <a:pt x="421697" y="976497"/>
                  <a:pt x="376860" y="930732"/>
                  <a:pt x="450937" y="977030"/>
                </a:cubicBezTo>
                <a:cubicBezTo>
                  <a:pt x="522629" y="1021838"/>
                  <a:pt x="476788" y="1004328"/>
                  <a:pt x="538619" y="1039660"/>
                </a:cubicBezTo>
                <a:cubicBezTo>
                  <a:pt x="554831" y="1048924"/>
                  <a:pt x="572511" y="1055448"/>
                  <a:pt x="588723" y="1064712"/>
                </a:cubicBezTo>
                <a:cubicBezTo>
                  <a:pt x="601794" y="1072181"/>
                  <a:pt x="613535" y="1081785"/>
                  <a:pt x="626301" y="1089764"/>
                </a:cubicBezTo>
                <a:cubicBezTo>
                  <a:pt x="646947" y="1102668"/>
                  <a:pt x="668286" y="1114438"/>
                  <a:pt x="688932" y="1127342"/>
                </a:cubicBezTo>
                <a:cubicBezTo>
                  <a:pt x="701698" y="1135321"/>
                  <a:pt x="712414" y="1147108"/>
                  <a:pt x="726510" y="1152394"/>
                </a:cubicBezTo>
                <a:cubicBezTo>
                  <a:pt x="783681" y="1173833"/>
                  <a:pt x="780357" y="1154266"/>
                  <a:pt x="826718" y="1177446"/>
                </a:cubicBezTo>
                <a:cubicBezTo>
                  <a:pt x="850962" y="1189568"/>
                  <a:pt x="909293" y="1231028"/>
                  <a:pt x="939452" y="1240076"/>
                </a:cubicBezTo>
                <a:cubicBezTo>
                  <a:pt x="963778" y="1247374"/>
                  <a:pt x="989556" y="1248427"/>
                  <a:pt x="1014608" y="1252603"/>
                </a:cubicBezTo>
                <a:cubicBezTo>
                  <a:pt x="1031309" y="1260954"/>
                  <a:pt x="1046597" y="1273126"/>
                  <a:pt x="1064712" y="1277655"/>
                </a:cubicBezTo>
                <a:cubicBezTo>
                  <a:pt x="1097370" y="1285819"/>
                  <a:pt x="1131553" y="1285732"/>
                  <a:pt x="1164921" y="1290181"/>
                </a:cubicBezTo>
                <a:lnTo>
                  <a:pt x="1252603" y="1302707"/>
                </a:lnTo>
                <a:cubicBezTo>
                  <a:pt x="1323584" y="1298532"/>
                  <a:pt x="1397075" y="1309353"/>
                  <a:pt x="1465545" y="1290181"/>
                </a:cubicBezTo>
                <a:cubicBezTo>
                  <a:pt x="1505752" y="1278923"/>
                  <a:pt x="1528407" y="1233696"/>
                  <a:pt x="1565753" y="1215024"/>
                </a:cubicBezTo>
                <a:lnTo>
                  <a:pt x="1615858" y="1189972"/>
                </a:lnTo>
                <a:cubicBezTo>
                  <a:pt x="1648281" y="1157549"/>
                  <a:pt x="1688557" y="1122186"/>
                  <a:pt x="1703540" y="1077238"/>
                </a:cubicBezTo>
                <a:cubicBezTo>
                  <a:pt x="1707715" y="1064712"/>
                  <a:pt x="1710865" y="1051796"/>
                  <a:pt x="1716066" y="1039660"/>
                </a:cubicBezTo>
                <a:cubicBezTo>
                  <a:pt x="1735137" y="995162"/>
                  <a:pt x="1741010" y="989717"/>
                  <a:pt x="1766170" y="951978"/>
                </a:cubicBezTo>
                <a:cubicBezTo>
                  <a:pt x="1770345" y="935277"/>
                  <a:pt x="1773967" y="918427"/>
                  <a:pt x="1778696" y="901874"/>
                </a:cubicBezTo>
                <a:cubicBezTo>
                  <a:pt x="1814636" y="776084"/>
                  <a:pt x="1764590" y="970825"/>
                  <a:pt x="1803748" y="814192"/>
                </a:cubicBezTo>
                <a:cubicBezTo>
                  <a:pt x="1799573" y="780789"/>
                  <a:pt x="1797244" y="747103"/>
                  <a:pt x="1791222" y="713983"/>
                </a:cubicBezTo>
                <a:cubicBezTo>
                  <a:pt x="1788860" y="700992"/>
                  <a:pt x="1780704" y="689455"/>
                  <a:pt x="1778696" y="676405"/>
                </a:cubicBezTo>
                <a:cubicBezTo>
                  <a:pt x="1772315" y="634931"/>
                  <a:pt x="1773903" y="592388"/>
                  <a:pt x="1766170" y="551145"/>
                </a:cubicBezTo>
                <a:cubicBezTo>
                  <a:pt x="1761303" y="525190"/>
                  <a:pt x="1749469" y="501041"/>
                  <a:pt x="1741118" y="475989"/>
                </a:cubicBezTo>
                <a:lnTo>
                  <a:pt x="1728592" y="438411"/>
                </a:lnTo>
                <a:cubicBezTo>
                  <a:pt x="1724417" y="425885"/>
                  <a:pt x="1723390" y="411819"/>
                  <a:pt x="1716066" y="400833"/>
                </a:cubicBezTo>
                <a:lnTo>
                  <a:pt x="1691014" y="363255"/>
                </a:lnTo>
                <a:cubicBezTo>
                  <a:pt x="1669001" y="297214"/>
                  <a:pt x="1693037" y="350650"/>
                  <a:pt x="1640910" y="288098"/>
                </a:cubicBezTo>
                <a:cubicBezTo>
                  <a:pt x="1561912" y="193301"/>
                  <a:pt x="1663684" y="298344"/>
                  <a:pt x="1590805" y="225468"/>
                </a:cubicBezTo>
                <a:cubicBezTo>
                  <a:pt x="1586630" y="212942"/>
                  <a:pt x="1585603" y="198876"/>
                  <a:pt x="1578279" y="187890"/>
                </a:cubicBezTo>
                <a:cubicBezTo>
                  <a:pt x="1549990" y="145457"/>
                  <a:pt x="1515823" y="135316"/>
                  <a:pt x="1465545" y="125260"/>
                </a:cubicBezTo>
                <a:cubicBezTo>
                  <a:pt x="1278871" y="87925"/>
                  <a:pt x="1382865" y="100208"/>
                  <a:pt x="1152395" y="100208"/>
                </a:cubicBezTo>
              </a:path>
            </a:pathLst>
          </a:cu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7043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Vacuum Tubes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37" y="1896030"/>
            <a:ext cx="4877126" cy="35734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1318" y="5730922"/>
            <a:ext cx="36996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>
                <a:hlinkClick r:id="rId4"/>
              </a:rPr>
              <a:t>www.youtube.com/watch?v=2eDb8ojvreo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330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Colossus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31390" y="5758376"/>
            <a:ext cx="396358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commons.wikimedia.org/wiki/File:Colossus.jpg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3074" name="Picture 2" descr="File:Colossu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17" y="1993869"/>
            <a:ext cx="5493278" cy="36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When what “everyone knows” is wrong, prove that your lazy way is correct.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2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#9b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“It is better to beg forgiveness, than ask permission.”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-Grace Hopper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Alan Turing (1912 – 1954)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50544" y="5758376"/>
            <a:ext cx="57971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commons.wikimedia.org/wiki/File:Alan_Turing_Aged_16.jpg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3074" name="Picture 2" descr="File:Alan Turing Aged 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47" y="1934335"/>
            <a:ext cx="2602907" cy="36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66268" y="5758376"/>
            <a:ext cx="64162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commons.wikimedia.org/wiki/File:Turing_Machine_Model_Davey_2012.jpg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5122" name="Picture 2" descr="File:Turing Machine Model Davey 20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69389"/>
            <a:ext cx="5715000" cy="38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9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Bombe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84543" y="5674105"/>
            <a:ext cx="54631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commons.wikimedia.org/wiki/File:Bletchley_Park_Bombe4.jpg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6146" name="Picture 2" descr="File:Bletchley Park Bombe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966" y="1281656"/>
            <a:ext cx="2836069" cy="42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Aspire to future laziness.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1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Linus Torvalds (1969 - 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33850" y="5758376"/>
            <a:ext cx="653736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http://commons.wikimedia.org/wiki/File:Linus_Torvalds_-_</a:t>
            </a:r>
            <a:r>
              <a:rPr lang="en-US" sz="1350" dirty="0">
                <a:hlinkClick r:id="rId3"/>
              </a:rPr>
              <a:t>Linuxcon2011.jpg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4098" name="Picture 2" descr="File:Linus Torvalds - Linuxcon2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21" y="1973534"/>
            <a:ext cx="2533759" cy="37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2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70660" y="285988"/>
            <a:ext cx="6172200" cy="12799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hlinkClick r:id="rId3"/>
              </a:rPr>
              <a:t>http://manning.com/groves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6010" y="1099185"/>
            <a:ext cx="4381499" cy="54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474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Tim Berners-Lee (1955 - 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6987" y="5758376"/>
            <a:ext cx="57981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commons.wikimedia.org/wiki/File:Tim_Berners-Lee_closeup.jpg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5122" name="Picture 2" descr="File:Tim Berners-Lee closeu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99" y="1956906"/>
            <a:ext cx="2466202" cy="369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37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Gregor</a:t>
            </a:r>
            <a:r>
              <a:rPr lang="en-US" dirty="0" smtClean="0"/>
              <a:t> </a:t>
            </a:r>
            <a:r>
              <a:rPr lang="en-US" dirty="0" err="1" smtClean="0"/>
              <a:t>Kiczales</a:t>
            </a:r>
            <a:r>
              <a:rPr lang="en-US" dirty="0" smtClean="0"/>
              <a:t> (1961 - 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32514" y="5758376"/>
            <a:ext cx="54210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>
                <a:hlinkClick r:id="rId3"/>
              </a:rPr>
              <a:t>commons.wikimedia.org/wiki/File:Gregor_Kiczales_AOSD.jpg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6146" name="Picture 2" descr="File:Gregor Kiczales AOS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109" y="1945821"/>
            <a:ext cx="3177782" cy="370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9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#11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Don’t wait for the right tool to help you (laziness), build a tool to solve your problem (virtuous laziness).</a:t>
            </a:r>
          </a:p>
        </p:txBody>
      </p:sp>
    </p:spTree>
    <p:extLst>
      <p:ext uri="{BB962C8B-B14F-4D97-AF65-F5344CB8AC3E}">
        <p14:creationId xmlns:p14="http://schemas.microsoft.com/office/powerpoint/2010/main" val="213211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 &amp; me (19?? -)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23868" y="5758376"/>
            <a:ext cx="457426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http://pixabay.com/en/silhouettes-boy-girl-kids-young-28769</a:t>
            </a:r>
            <a:r>
              <a:rPr lang="en-US" sz="1350" dirty="0">
                <a:hlinkClick r:id="rId3"/>
              </a:rPr>
              <a:t>/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7170" name="Picture 2" descr="Silhouettes, Boy, Girl, Kids, Young, Children, Look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98" y="2005523"/>
            <a:ext cx="2913204" cy="353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2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what I want to do…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lazy, but be productive.</a:t>
            </a:r>
          </a:p>
          <a:p>
            <a:r>
              <a:rPr lang="en-US" dirty="0"/>
              <a:t>Work hard, but don't waste </a:t>
            </a:r>
            <a:r>
              <a:rPr lang="en-US" dirty="0" smtClean="0"/>
              <a:t>time</a:t>
            </a:r>
            <a:r>
              <a:rPr lang="en-US" dirty="0"/>
              <a:t>.</a:t>
            </a:r>
          </a:p>
          <a:p>
            <a:r>
              <a:rPr lang="en-US" dirty="0" smtClean="0"/>
              <a:t>Be </a:t>
            </a:r>
            <a:r>
              <a:rPr lang="en-US" dirty="0"/>
              <a:t>empowered, but </a:t>
            </a:r>
            <a:r>
              <a:rPr lang="en-US" dirty="0" smtClean="0"/>
              <a:t>don't be </a:t>
            </a:r>
            <a:r>
              <a:rPr lang="en-US" dirty="0"/>
              <a:t>perfect.</a:t>
            </a:r>
          </a:p>
          <a:p>
            <a:r>
              <a:rPr lang="en-US" dirty="0"/>
              <a:t>Start now, but </a:t>
            </a:r>
            <a:r>
              <a:rPr lang="en-US" dirty="0" smtClean="0"/>
              <a:t>leverage the </a:t>
            </a:r>
            <a:r>
              <a:rPr lang="en-US" dirty="0" smtClean="0"/>
              <a:t>past.</a:t>
            </a:r>
          </a:p>
          <a:p>
            <a:endParaRPr lang="en-US" dirty="0"/>
          </a:p>
          <a:p>
            <a:r>
              <a:rPr lang="en-US" dirty="0"/>
              <a:t>Use more umlauts.</a:t>
            </a:r>
          </a:p>
        </p:txBody>
      </p:sp>
    </p:spTree>
    <p:extLst>
      <p:ext uri="{BB962C8B-B14F-4D97-AF65-F5344CB8AC3E}">
        <p14:creationId xmlns:p14="http://schemas.microsoft.com/office/powerpoint/2010/main" val="201401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543050"/>
            <a:ext cx="61722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AOP in .NET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http://manning.com/groves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42% off code: </a:t>
            </a:r>
            <a:r>
              <a:rPr lang="en-US" sz="3600" b="1" dirty="0"/>
              <a:t>12mp25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904" y="3508514"/>
            <a:ext cx="489999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Contact me:</a:t>
            </a:r>
            <a:endParaRPr lang="en-US" sz="2100" dirty="0"/>
          </a:p>
          <a:p>
            <a:pPr algn="ctr"/>
            <a:endParaRPr lang="en-US" sz="2100" dirty="0">
              <a:hlinkClick r:id="rId4"/>
            </a:endParaRPr>
          </a:p>
          <a:p>
            <a:pPr algn="ctr"/>
            <a:r>
              <a:rPr lang="en-US" sz="2100" dirty="0">
                <a:hlinkClick r:id="rId4"/>
              </a:rPr>
              <a:t>http</a:t>
            </a:r>
            <a:r>
              <a:rPr lang="en-US" sz="2100" dirty="0">
                <a:hlinkClick r:id="rId4"/>
              </a:rPr>
              <a:t>://crosscuttingconcerns.com</a:t>
            </a:r>
            <a:endParaRPr lang="en-US" sz="2100" dirty="0"/>
          </a:p>
          <a:p>
            <a:pPr algn="ctr"/>
            <a:r>
              <a:rPr lang="en-US" sz="2100" dirty="0">
                <a:hlinkClick r:id="rId5"/>
              </a:rPr>
              <a:t>http://</a:t>
            </a:r>
            <a:r>
              <a:rPr lang="en-US" sz="2100" dirty="0">
                <a:hlinkClick r:id="rId5"/>
              </a:rPr>
              <a:t>about.me/mgroves</a:t>
            </a:r>
            <a:endParaRPr lang="en-US" sz="2100" dirty="0"/>
          </a:p>
          <a:p>
            <a:pPr algn="ctr"/>
            <a:endParaRPr lang="en-US" sz="2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14950" y="2914650"/>
            <a:ext cx="2465451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293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History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529" y="1680761"/>
            <a:ext cx="3664744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01840" y="5806102"/>
            <a:ext cx="3827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commons.wikimedia.org/wiki/File:History_Logo.svg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18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le:Biography Channel (1999-2007)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65" y="1801603"/>
            <a:ext cx="6545934" cy="283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1510</TotalTime>
  <Words>4821</Words>
  <Application>Microsoft Office PowerPoint</Application>
  <PresentationFormat>On-screen Show (4:3)</PresentationFormat>
  <Paragraphs>580</Paragraphs>
  <Slides>75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Consolas</vt:lpstr>
      <vt:lpstr>Office Theme</vt:lpstr>
      <vt:lpstr>I’m Not Lazy, I’m a Visionary</vt:lpstr>
      <vt:lpstr>Dedicated to Grace</vt:lpstr>
      <vt:lpstr>PowerPoint Presentation</vt:lpstr>
      <vt:lpstr>PowerPoint Presentation</vt:lpstr>
      <vt:lpstr>PowerPoint Presentation</vt:lpstr>
      <vt:lpstr>Matthew D. Groves</vt:lpstr>
      <vt:lpstr>http://manning.com/groves </vt:lpstr>
      <vt:lpstr>PowerPoint Presentation</vt:lpstr>
      <vt:lpstr>PowerPoint Presentation</vt:lpstr>
      <vt:lpstr>Computing: When to start?</vt:lpstr>
      <vt:lpstr>PowerPoint Presentation</vt:lpstr>
      <vt:lpstr>Blaise Pascal (1623 – 1662)</vt:lpstr>
      <vt:lpstr>Pascaline</vt:lpstr>
      <vt:lpstr>Point #1</vt:lpstr>
      <vt:lpstr>Gottfried Wilhelm Leibniz (1646 – 1716)</vt:lpstr>
      <vt:lpstr>Stepped Reckoner</vt:lpstr>
      <vt:lpstr>Point #2</vt:lpstr>
      <vt:lpstr>Binary Numbers</vt:lpstr>
      <vt:lpstr>Point #2b</vt:lpstr>
      <vt:lpstr>Charles Babbage (1791-1871)</vt:lpstr>
      <vt:lpstr>The Nautical Almanac</vt:lpstr>
      <vt:lpstr>Difference Engine</vt:lpstr>
      <vt:lpstr>Analytical Engine</vt:lpstr>
      <vt:lpstr>Analytical Engine</vt:lpstr>
      <vt:lpstr>Moore and Babbage</vt:lpstr>
      <vt:lpstr>Point #3</vt:lpstr>
      <vt:lpstr>BABBAGE BRAAaaaAAaaaINNSSSS</vt:lpstr>
      <vt:lpstr>Ada Lovelace (1815 – 1852)</vt:lpstr>
      <vt:lpstr>Annotation G: Bernoulli Numbers</vt:lpstr>
      <vt:lpstr>Point #4</vt:lpstr>
      <vt:lpstr>John von Neumann (1903 – 1957)</vt:lpstr>
      <vt:lpstr>Manhattan Project</vt:lpstr>
      <vt:lpstr>Self-replicating program</vt:lpstr>
      <vt:lpstr>Von Neumann and the Middle-Square Method</vt:lpstr>
      <vt:lpstr>Point #5</vt:lpstr>
      <vt:lpstr>Konrad Zuse (1910 – 1995)</vt:lpstr>
      <vt:lpstr>Saw a movie</vt:lpstr>
      <vt:lpstr>1936 in Germany</vt:lpstr>
      <vt:lpstr>1936 in Germany</vt:lpstr>
      <vt:lpstr>PowerPoint Presentation</vt:lpstr>
      <vt:lpstr>1943 in Germany</vt:lpstr>
      <vt:lpstr>Point #6</vt:lpstr>
      <vt:lpstr>Plankalkül</vt:lpstr>
      <vt:lpstr>Point #6b</vt:lpstr>
      <vt:lpstr>Howard Aiken (1900 – 1973)</vt:lpstr>
      <vt:lpstr>Differential Equations</vt:lpstr>
      <vt:lpstr>PowerPoint Presentation</vt:lpstr>
      <vt:lpstr>Harvard Mark I</vt:lpstr>
      <vt:lpstr>Von Neumann vs Harvard</vt:lpstr>
      <vt:lpstr>Grace Hopper (1906 – 1992)</vt:lpstr>
      <vt:lpstr>Bug</vt:lpstr>
      <vt:lpstr>FLOW-MATIC &amp; COBOL</vt:lpstr>
      <vt:lpstr>Point #7</vt:lpstr>
      <vt:lpstr>John W. Mauchly (1907 – 1980)</vt:lpstr>
      <vt:lpstr>Lazy? Yes.</vt:lpstr>
      <vt:lpstr>ENIAC</vt:lpstr>
      <vt:lpstr>Short Code</vt:lpstr>
      <vt:lpstr>Point #8</vt:lpstr>
      <vt:lpstr>Tommy Flowers (1905 – 1998)</vt:lpstr>
      <vt:lpstr>The Heath Robinson</vt:lpstr>
      <vt:lpstr>Vacuum Tubes</vt:lpstr>
      <vt:lpstr>Colossus</vt:lpstr>
      <vt:lpstr>Point #9</vt:lpstr>
      <vt:lpstr>Point #9b</vt:lpstr>
      <vt:lpstr>Alan Turing (1912 – 1954)</vt:lpstr>
      <vt:lpstr>Turing Machine</vt:lpstr>
      <vt:lpstr>Bombe</vt:lpstr>
      <vt:lpstr>Point #10</vt:lpstr>
      <vt:lpstr>Linus Torvalds (1969 - )</vt:lpstr>
      <vt:lpstr>Tim Berners-Lee (1955 - )</vt:lpstr>
      <vt:lpstr>Gregor Kiczales (1961 - )</vt:lpstr>
      <vt:lpstr>Point #11</vt:lpstr>
      <vt:lpstr>You &amp; me (19?? -)</vt:lpstr>
      <vt:lpstr>Here’s what I want to do…</vt:lpstr>
      <vt:lpstr>AOP in .NET http://manning.com/groves 42% off code: 12mp25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I’m Not Lazy, I’m a Visionary</dc:title>
  <dc:creator>Matthew Groves</dc:creator>
  <cp:lastModifiedBy>Matthew Groves</cp:lastModifiedBy>
  <cp:revision>348</cp:revision>
  <dcterms:created xsi:type="dcterms:W3CDTF">2014-10-09T01:05:02Z</dcterms:created>
  <dcterms:modified xsi:type="dcterms:W3CDTF">2015-01-10T04:36:58Z</dcterms:modified>
</cp:coreProperties>
</file>